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12" r:id="rId3"/>
    <p:sldId id="286" r:id="rId4"/>
    <p:sldId id="311" r:id="rId5"/>
    <p:sldId id="313" r:id="rId6"/>
    <p:sldId id="291" r:id="rId7"/>
    <p:sldId id="321" r:id="rId8"/>
    <p:sldId id="314" r:id="rId9"/>
    <p:sldId id="306" r:id="rId10"/>
    <p:sldId id="304" r:id="rId11"/>
    <p:sldId id="283" r:id="rId12"/>
    <p:sldId id="260" r:id="rId13"/>
    <p:sldId id="261" r:id="rId14"/>
    <p:sldId id="287" r:id="rId15"/>
    <p:sldId id="295" r:id="rId16"/>
    <p:sldId id="262" r:id="rId17"/>
    <p:sldId id="297" r:id="rId18"/>
    <p:sldId id="293" r:id="rId19"/>
    <p:sldId id="294" r:id="rId20"/>
    <p:sldId id="301" r:id="rId2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2" d="100"/>
          <a:sy n="62" d="100"/>
        </p:scale>
        <p:origin x="1542" y="6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ECBD38A4-E036-4479-821B-D7A1AE7DD653}" type="datetimeFigureOut">
              <a:rPr lang="en-GB" smtClean="0"/>
              <a:t>03/07/2023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5D868B3-BCC1-4E55-8073-B1ECBA5443BA}" type="slidenum">
              <a:rPr lang="en-GB" smtClean="0"/>
              <a:t>‹#›</a:t>
            </a:fld>
            <a:endParaRPr lang="en-GB"/>
          </a:p>
        </p:txBody>
      </p:sp>
    </p:spTree>
    <p:extLst>
      <p:ext uri="{BB962C8B-B14F-4D97-AF65-F5344CB8AC3E}">
        <p14:creationId xmlns:p14="http://schemas.microsoft.com/office/powerpoint/2010/main" val="3684043161"/>
      </p:ext>
    </p:extLst>
  </p:cSld>
  <p:clrMapOvr>
    <a:masterClrMapping/>
  </p:clrMapOvr>
  <p:transition spd="slow">
    <p:wip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ECBD38A4-E036-4479-821B-D7A1AE7DD653}" type="datetimeFigureOut">
              <a:rPr lang="en-GB" smtClean="0"/>
              <a:t>03/07/2023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5D868B3-BCC1-4E55-8073-B1ECBA5443BA}" type="slidenum">
              <a:rPr lang="en-GB" smtClean="0"/>
              <a:t>‹#›</a:t>
            </a:fld>
            <a:endParaRPr lang="en-GB"/>
          </a:p>
        </p:txBody>
      </p:sp>
    </p:spTree>
    <p:extLst>
      <p:ext uri="{BB962C8B-B14F-4D97-AF65-F5344CB8AC3E}">
        <p14:creationId xmlns:p14="http://schemas.microsoft.com/office/powerpoint/2010/main" val="2792276857"/>
      </p:ext>
    </p:extLst>
  </p:cSld>
  <p:clrMapOvr>
    <a:masterClrMapping/>
  </p:clrMapOvr>
  <p:transition spd="slow">
    <p:wip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CBD38A4-E036-4479-821B-D7A1AE7DD653}" type="datetimeFigureOut">
              <a:rPr lang="en-GB" smtClean="0"/>
              <a:t>03/07/2023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5D868B3-BCC1-4E55-8073-B1ECBA5443BA}" type="slidenum">
              <a:rPr lang="en-GB" smtClean="0"/>
              <a:t>‹#›</a:t>
            </a:fld>
            <a:endParaRPr lang="en-GB"/>
          </a:p>
        </p:txBody>
      </p:sp>
    </p:spTree>
    <p:extLst>
      <p:ext uri="{BB962C8B-B14F-4D97-AF65-F5344CB8AC3E}">
        <p14:creationId xmlns:p14="http://schemas.microsoft.com/office/powerpoint/2010/main" val="2526441102"/>
      </p:ext>
    </p:extLst>
  </p:cSld>
  <p:clrMapOvr>
    <a:masterClrMapping/>
  </p:clrMapOvr>
  <p:transition spd="slow">
    <p:wip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ECBD38A4-E036-4479-821B-D7A1AE7DD653}" type="datetimeFigureOut">
              <a:rPr lang="en-GB" smtClean="0"/>
              <a:t>03/07/2023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5D868B3-BCC1-4E55-8073-B1ECBA5443BA}" type="slidenum">
              <a:rPr lang="en-GB" smtClean="0"/>
              <a:t>‹#›</a:t>
            </a:fld>
            <a:endParaRPr lang="en-GB"/>
          </a:p>
        </p:txBody>
      </p:sp>
    </p:spTree>
    <p:extLst>
      <p:ext uri="{BB962C8B-B14F-4D97-AF65-F5344CB8AC3E}">
        <p14:creationId xmlns:p14="http://schemas.microsoft.com/office/powerpoint/2010/main" val="1182994468"/>
      </p:ext>
    </p:extLst>
  </p:cSld>
  <p:clrMapOvr>
    <a:masterClrMapping/>
  </p:clrMapOvr>
  <p:transition spd="slow">
    <p:wip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ECBD38A4-E036-4479-821B-D7A1AE7DD653}" type="datetimeFigureOut">
              <a:rPr lang="en-GB" smtClean="0"/>
              <a:t>03/07/2023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5D868B3-BCC1-4E55-8073-B1ECBA5443BA}" type="slidenum">
              <a:rPr lang="en-GB" smtClean="0"/>
              <a:t>‹#›</a:t>
            </a:fld>
            <a:endParaRPr lang="en-GB"/>
          </a:p>
        </p:txBody>
      </p:sp>
    </p:spTree>
    <p:extLst>
      <p:ext uri="{BB962C8B-B14F-4D97-AF65-F5344CB8AC3E}">
        <p14:creationId xmlns:p14="http://schemas.microsoft.com/office/powerpoint/2010/main" val="1409348040"/>
      </p:ext>
    </p:extLst>
  </p:cSld>
  <p:clrMapOvr>
    <a:masterClrMapping/>
  </p:clrMapOvr>
  <p:transition spd="slow">
    <p:wip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ECBD38A4-E036-4479-821B-D7A1AE7DD653}" type="datetimeFigureOut">
              <a:rPr lang="en-GB" smtClean="0"/>
              <a:t>03/07/2023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5D868B3-BCC1-4E55-8073-B1ECBA5443BA}" type="slidenum">
              <a:rPr lang="en-GB" smtClean="0"/>
              <a:t>‹#›</a:t>
            </a:fld>
            <a:endParaRPr lang="en-GB"/>
          </a:p>
        </p:txBody>
      </p:sp>
    </p:spTree>
    <p:extLst>
      <p:ext uri="{BB962C8B-B14F-4D97-AF65-F5344CB8AC3E}">
        <p14:creationId xmlns:p14="http://schemas.microsoft.com/office/powerpoint/2010/main" val="935479967"/>
      </p:ext>
    </p:extLst>
  </p:cSld>
  <p:clrMapOvr>
    <a:masterClrMapping/>
  </p:clrMapOvr>
  <p:transition spd="slow">
    <p:wip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CBD38A4-E036-4479-821B-D7A1AE7DD653}" type="datetimeFigureOut">
              <a:rPr lang="en-GB" smtClean="0"/>
              <a:t>03/07/2023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5D868B3-BCC1-4E55-8073-B1ECBA5443BA}" type="slidenum">
              <a:rPr lang="en-GB" smtClean="0"/>
              <a:t>‹#›</a:t>
            </a:fld>
            <a:endParaRPr lang="en-GB"/>
          </a:p>
        </p:txBody>
      </p:sp>
    </p:spTree>
    <p:extLst>
      <p:ext uri="{BB962C8B-B14F-4D97-AF65-F5344CB8AC3E}">
        <p14:creationId xmlns:p14="http://schemas.microsoft.com/office/powerpoint/2010/main" val="3550854872"/>
      </p:ext>
    </p:extLst>
  </p:cSld>
  <p:clrMapOvr>
    <a:masterClrMapping/>
  </p:clrMapOvr>
  <p:transition spd="slow">
    <p:wip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CBD38A4-E036-4479-821B-D7A1AE7DD653}" type="datetimeFigureOut">
              <a:rPr lang="en-GB" smtClean="0"/>
              <a:t>03/07/2023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5D868B3-BCC1-4E55-8073-B1ECBA5443BA}" type="slidenum">
              <a:rPr lang="en-GB" smtClean="0"/>
              <a:t>‹#›</a:t>
            </a:fld>
            <a:endParaRPr lang="en-GB"/>
          </a:p>
        </p:txBody>
      </p:sp>
    </p:spTree>
    <p:extLst>
      <p:ext uri="{BB962C8B-B14F-4D97-AF65-F5344CB8AC3E}">
        <p14:creationId xmlns:p14="http://schemas.microsoft.com/office/powerpoint/2010/main" val="1021779421"/>
      </p:ext>
    </p:extLst>
  </p:cSld>
  <p:clrMapOvr>
    <a:masterClrMapping/>
  </p:clrMapOvr>
  <p:transition spd="slow">
    <p:wip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CBD38A4-E036-4479-821B-D7A1AE7DD653}" type="datetimeFigureOut">
              <a:rPr lang="en-GB" smtClean="0"/>
              <a:t>03/07/2023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5D868B3-BCC1-4E55-8073-B1ECBA5443BA}" type="slidenum">
              <a:rPr lang="en-GB" smtClean="0"/>
              <a:t>‹#›</a:t>
            </a:fld>
            <a:endParaRPr lang="en-GB"/>
          </a:p>
        </p:txBody>
      </p:sp>
    </p:spTree>
    <p:extLst>
      <p:ext uri="{BB962C8B-B14F-4D97-AF65-F5344CB8AC3E}">
        <p14:creationId xmlns:p14="http://schemas.microsoft.com/office/powerpoint/2010/main" val="3032363793"/>
      </p:ext>
    </p:extLst>
  </p:cSld>
  <p:clrMapOvr>
    <a:masterClrMapping/>
  </p:clrMapOvr>
  <p:transition spd="slow">
    <p:wip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ECBD38A4-E036-4479-821B-D7A1AE7DD653}" type="datetimeFigureOut">
              <a:rPr lang="en-GB" smtClean="0"/>
              <a:t>03/07/2023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5D868B3-BCC1-4E55-8073-B1ECBA5443BA}" type="slidenum">
              <a:rPr lang="en-GB" smtClean="0"/>
              <a:t>‹#›</a:t>
            </a:fld>
            <a:endParaRPr lang="en-GB"/>
          </a:p>
        </p:txBody>
      </p:sp>
    </p:spTree>
    <p:extLst>
      <p:ext uri="{BB962C8B-B14F-4D97-AF65-F5344CB8AC3E}">
        <p14:creationId xmlns:p14="http://schemas.microsoft.com/office/powerpoint/2010/main" val="3601747429"/>
      </p:ext>
    </p:extLst>
  </p:cSld>
  <p:clrMapOvr>
    <a:masterClrMapping/>
  </p:clrMapOvr>
  <p:transition spd="slow">
    <p:wip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ECBD38A4-E036-4479-821B-D7A1AE7DD653}" type="datetimeFigureOut">
              <a:rPr lang="en-GB" smtClean="0"/>
              <a:t>03/07/2023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5D868B3-BCC1-4E55-8073-B1ECBA5443BA}" type="slidenum">
              <a:rPr lang="en-GB" smtClean="0"/>
              <a:t>‹#›</a:t>
            </a:fld>
            <a:endParaRPr lang="en-GB"/>
          </a:p>
        </p:txBody>
      </p:sp>
    </p:spTree>
    <p:extLst>
      <p:ext uri="{BB962C8B-B14F-4D97-AF65-F5344CB8AC3E}">
        <p14:creationId xmlns:p14="http://schemas.microsoft.com/office/powerpoint/2010/main" val="648425146"/>
      </p:ext>
    </p:extLst>
  </p:cSld>
  <p:clrMapOvr>
    <a:masterClrMapping/>
  </p:clrMapOvr>
  <p:transition spd="slow">
    <p:wip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CBD38A4-E036-4479-821B-D7A1AE7DD653}" type="datetimeFigureOut">
              <a:rPr lang="en-GB" smtClean="0"/>
              <a:t>03/07/2023</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5D868B3-BCC1-4E55-8073-B1ECBA5443BA}" type="slidenum">
              <a:rPr lang="en-GB" smtClean="0"/>
              <a:t>‹#›</a:t>
            </a:fld>
            <a:endParaRPr lang="en-GB"/>
          </a:p>
        </p:txBody>
      </p:sp>
    </p:spTree>
    <p:extLst>
      <p:ext uri="{BB962C8B-B14F-4D97-AF65-F5344CB8AC3E}">
        <p14:creationId xmlns:p14="http://schemas.microsoft.com/office/powerpoint/2010/main" val="3380908940"/>
      </p:ext>
    </p:extLst>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p:wipe/>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jpeg"/><Relationship Id="rId2" Type="http://schemas.openxmlformats.org/officeDocument/2006/relationships/hyperlink" Target="http://www.google.co.uk/url?sa=i&amp;rct=j&amp;q=&amp;esrc=s&amp;source=images&amp;cd=&amp;ved=0ahUKEwjk9teOxt7NAhVKChoKHVz3AaYQjRwIBw&amp;url=http://pngimg.com/img/fruits/orange&amp;bvm=bv.126130881,d.d2s&amp;psig=AFQjCNEOZ46z3pjUfhuKSOKYrwe77Z4FWQ&amp;ust=1467884521918617" TargetMode="Externa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mailto:newstarters@asquith.notts.sch.uk"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7" Type="http://schemas.openxmlformats.org/officeDocument/2006/relationships/image" Target="../media/image12.jpeg"/><Relationship Id="rId2" Type="http://schemas.openxmlformats.org/officeDocument/2006/relationships/hyperlink" Target="http://www.google.co.uk/url?sa=i&amp;rct=j&amp;q=&amp;esrc=s&amp;source=images&amp;cd=&amp;cad=rja&amp;uact=8&amp;ved=0ahUKEwiPrujL5qnNAhWC2BoKHQSOD8EQjRwIBw&amp;url=http://www.johnlewis.com/browse/baby-child/boyswear/boys-jackets-coats-gilets/_/N-8jn&amp;bvm=bv.124272578,d.d2s&amp;psig=AFQjCNG-85qQuxXJqqU8ScUSA2tPqueKXA&amp;ust=1466072148114685" TargetMode="External"/><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jpeg"/><Relationship Id="rId4" Type="http://schemas.openxmlformats.org/officeDocument/2006/relationships/hyperlink" Target="http://www.google.co.uk/url?sa=i&amp;rct=j&amp;q=&amp;esrc=s&amp;source=images&amp;cd=&amp;cad=rja&amp;uact=8&amp;ved=0ahUKEwiR3Zf35qnNAhVIthoKHSoOCH0QjRwIBw&amp;url=http://www.namelabels.ie/labels/iron-on-labels/&amp;bvm=bv.124272578,d.d2s&amp;psig=AFQjCNEgUifc-H4eDLaB2cjM4rDGtP59SA&amp;ust=1466072239071395" TargetMode="Externa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8" Type="http://schemas.openxmlformats.org/officeDocument/2006/relationships/hyperlink" Target="http://www.google.co.uk/url?sa=i&amp;rct=j&amp;q=&amp;esrc=s&amp;frm=1&amp;source=images&amp;cd=&amp;cad=rja&amp;uact=8&amp;ved=0CAcQjRxqFQoTCIz-lqL42sgCFQO0FAodbeIPEg&amp;url=http://www.numicon.co.nz/187372/index.html&amp;psig=AFQjCNEZXIBo7pYznJ3rxnf7gs-Jx-DnJg&amp;ust=1445770246115901" TargetMode="External"/><Relationship Id="rId3" Type="http://schemas.openxmlformats.org/officeDocument/2006/relationships/image" Target="../media/image16.png"/><Relationship Id="rId7" Type="http://schemas.openxmlformats.org/officeDocument/2006/relationships/image" Target="../media/image18.png"/><Relationship Id="rId2" Type="http://schemas.openxmlformats.org/officeDocument/2006/relationships/hyperlink" Target="https://www.google.co.uk/url?sa=i&amp;rct=j&amp;q=&amp;esrc=s&amp;source=images&amp;cd=&amp;cad=rja&amp;uact=8&amp;ved=0CAcQjRxqFQoTCL7xqLGY98gCFcVWFAod8QsPXA&amp;url=https://www.tes.com/teaching-resource/numicon-shapes-6320137&amp;bvm=bv.106674449,d.d24&amp;psig=AFQjCNFQVWRu6AaZAu5__IGYHIeF1FMOJw&amp;ust=1446741007137912" TargetMode="External"/><Relationship Id="rId1" Type="http://schemas.openxmlformats.org/officeDocument/2006/relationships/slideLayout" Target="../slideLayouts/slideLayout2.xml"/><Relationship Id="rId6" Type="http://schemas.openxmlformats.org/officeDocument/2006/relationships/hyperlink" Target="https://www.google.co.uk/url?sa=i&amp;rct=j&amp;q=&amp;esrc=s&amp;source=images&amp;cd=&amp;cad=rja&amp;uact=8&amp;ved=0CAcQjRxqFQoTCKr-wrqY98gCFQlIFAodYLAILw&amp;url=https://www.tes.com/teaching-resource/numicon-shapes-6320137&amp;bvm=bv.106674449,bs.2,d.d24&amp;psig=AFQjCNEOiu6Uiim7GU2iN7CN_upiSjLG5w&amp;ust=1446741028005945" TargetMode="External"/><Relationship Id="rId5" Type="http://schemas.openxmlformats.org/officeDocument/2006/relationships/image" Target="../media/image17.png"/><Relationship Id="rId10" Type="http://schemas.openxmlformats.org/officeDocument/2006/relationships/image" Target="../media/image20.png"/><Relationship Id="rId4" Type="http://schemas.openxmlformats.org/officeDocument/2006/relationships/hyperlink" Target="https://www.google.co.uk/url?sa=i&amp;rct=j&amp;q=&amp;esrc=s&amp;source=images&amp;cd=&amp;cad=rja&amp;uact=8&amp;ved=0CAcQjRxqFQoTCNDF9sWY98gCFYlsGgodtcAOFA&amp;url=https://www.tes.com/teaching-resource/numicon-shapes-6320137&amp;bvm=bv.106674449,bs.2,d.d24&amp;psig=AFQjCNEDNEaCN4TE6sF0wH6fT7IAr2sGLw&amp;ust=1446741051378740" TargetMode="External"/><Relationship Id="rId9" Type="http://schemas.openxmlformats.org/officeDocument/2006/relationships/image" Target="../media/image19.jpeg"/></Relationships>
</file>

<file path=ppt/slides/_rels/slide1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hyperlink" Target="http://www.google.co.uk/url?sa=i&amp;rct=j&amp;q=&amp;esrc=s&amp;frm=1&amp;source=images&amp;cd=&amp;cad=rja&amp;uact=8&amp;ved=0CAcQjRxqFQoTCND7w9Dz2sgCFUHAFAodWT0Iwg&amp;url=http://www.babington.edu.hk/rwi-early-start/&amp;bvm=bv.105841590,d.d2s&amp;psig=AFQjCNGFvYFdOyh2m6xK4dwMplQEMttzLQ&amp;ust=1445769066334927" TargetMode="External"/><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13.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hyperlink" Target="http://www.google.co.uk/url?sa=i&amp;rct=j&amp;q=&amp;esrc=s&amp;frm=1&amp;source=images&amp;cd=&amp;cad=rja&amp;uact=8&amp;ved=0CAcQjRxqFQoTCM7AsOH12sgCFcO8FAodXZQASw&amp;url=http://www.whsmith.co.uk/products/read-write-inc-set-1-speed-sound-cards/9780198460350&amp;psig=AFQjCNG6Xg3ZyjQ6v59UIqYYbaFrN63I0w&amp;ust=1445769628560356"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4.gif"/><Relationship Id="rId2" Type="http://schemas.openxmlformats.org/officeDocument/2006/relationships/hyperlink" Target="http://www.google.co.uk/url?sa=i&amp;rct=j&amp;q=&amp;esrc=s&amp;source=images&amp;cd=&amp;cad=rja&amp;uact=8&amp;ved=0ahUKEwjn_tey3anNAhXIVxoKHUyEDeEQjRwIBw&amp;url=http://collegeparkinfantschool.co.uk/reading/&amp;psig=AFQjCNFzyr4ZF7McTZToK7Q-7HMFEAlqjg&amp;ust=1466069669255350"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png"/><Relationship Id="rId1" Type="http://schemas.openxmlformats.org/officeDocument/2006/relationships/slideLayout" Target="../slideLayouts/slideLayout2.xml"/><Relationship Id="rId4" Type="http://schemas.openxmlformats.org/officeDocument/2006/relationships/image" Target="../media/image27.jpeg"/></Relationships>
</file>

<file path=ppt/slides/_rels/slide16.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2.xml"/><Relationship Id="rId4" Type="http://schemas.openxmlformats.org/officeDocument/2006/relationships/image" Target="../media/image30.jpeg"/></Relationships>
</file>

<file path=ppt/slides/_rels/slide17.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87111" y="260649"/>
            <a:ext cx="7772400" cy="1296144"/>
          </a:xfrm>
        </p:spPr>
        <p:txBody>
          <a:bodyPr/>
          <a:lstStyle/>
          <a:p>
            <a:r>
              <a:rPr lang="en-GB" dirty="0"/>
              <a:t>Welcome to Reception or F2</a:t>
            </a:r>
          </a:p>
        </p:txBody>
      </p:sp>
      <p:pic>
        <p:nvPicPr>
          <p:cNvPr id="1030" name="Picture 6" descr="http://pngimg.com/upload/orange_PNG766.png">
            <a:hlinkClick r:id="rId2"/>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716016" y="1772816"/>
            <a:ext cx="4233327" cy="4451755"/>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p:cNvSpPr txBox="1"/>
          <p:nvPr/>
        </p:nvSpPr>
        <p:spPr>
          <a:xfrm>
            <a:off x="5508104" y="3182778"/>
            <a:ext cx="2880320" cy="584775"/>
          </a:xfrm>
          <a:prstGeom prst="rect">
            <a:avLst/>
          </a:prstGeom>
          <a:noFill/>
        </p:spPr>
        <p:txBody>
          <a:bodyPr wrap="square" rtlCol="0">
            <a:spAutoFit/>
          </a:bodyPr>
          <a:lstStyle/>
          <a:p>
            <a:pPr algn="ctr"/>
            <a:r>
              <a:rPr lang="en-GB" sz="3200" b="1" dirty="0">
                <a:solidFill>
                  <a:schemeClr val="bg1"/>
                </a:solidFill>
              </a:rPr>
              <a:t>Miss Smith</a:t>
            </a:r>
          </a:p>
        </p:txBody>
      </p:sp>
      <p:sp>
        <p:nvSpPr>
          <p:cNvPr id="6" name="AutoShape 10" descr="Image result for green apple"/>
          <p:cNvSpPr>
            <a:spLocks noChangeAspect="1" noChangeArrowheads="1"/>
          </p:cNvSpPr>
          <p:nvPr/>
        </p:nvSpPr>
        <p:spPr bwMode="auto">
          <a:xfrm>
            <a:off x="0"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sp>
        <p:nvSpPr>
          <p:cNvPr id="7" name="AutoShape 12" descr="Image result for green apple"/>
          <p:cNvSpPr>
            <a:spLocks noChangeAspect="1" noChangeArrowheads="1"/>
          </p:cNvSpPr>
          <p:nvPr/>
        </p:nvSpPr>
        <p:spPr bwMode="auto">
          <a:xfrm>
            <a:off x="152400"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sp>
        <p:nvSpPr>
          <p:cNvPr id="8" name="AutoShape 14" descr="Image result for green apple"/>
          <p:cNvSpPr>
            <a:spLocks noChangeAspect="1" noChangeArrowheads="1"/>
          </p:cNvSpPr>
          <p:nvPr/>
        </p:nvSpPr>
        <p:spPr bwMode="auto">
          <a:xfrm>
            <a:off x="304800"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pic>
        <p:nvPicPr>
          <p:cNvPr id="1040" name="Picture 16" descr="Image result for green appl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3001" y="1772816"/>
            <a:ext cx="4000259" cy="4411502"/>
          </a:xfrm>
          <a:prstGeom prst="rect">
            <a:avLst/>
          </a:prstGeom>
          <a:noFill/>
          <a:extLst>
            <a:ext uri="{909E8E84-426E-40DD-AFC4-6F175D3DCCD1}">
              <a14:hiddenFill xmlns:a14="http://schemas.microsoft.com/office/drawing/2010/main">
                <a:solidFill>
                  <a:srgbClr val="FFFFFF"/>
                </a:solidFill>
              </a14:hiddenFill>
            </a:ext>
          </a:extLst>
        </p:spPr>
      </p:pic>
      <p:sp>
        <p:nvSpPr>
          <p:cNvPr id="14" name="TextBox 13"/>
          <p:cNvSpPr txBox="1"/>
          <p:nvPr/>
        </p:nvSpPr>
        <p:spPr>
          <a:xfrm>
            <a:off x="1066144" y="2888413"/>
            <a:ext cx="3073076" cy="1077218"/>
          </a:xfrm>
          <a:prstGeom prst="rect">
            <a:avLst/>
          </a:prstGeom>
          <a:noFill/>
        </p:spPr>
        <p:txBody>
          <a:bodyPr wrap="square" rtlCol="0">
            <a:spAutoFit/>
          </a:bodyPr>
          <a:lstStyle/>
          <a:p>
            <a:pPr algn="ctr"/>
            <a:r>
              <a:rPr lang="en-GB" sz="3200" b="1" dirty="0">
                <a:solidFill>
                  <a:schemeClr val="bg1"/>
                </a:solidFill>
              </a:rPr>
              <a:t>Mrs Denton and </a:t>
            </a:r>
          </a:p>
          <a:p>
            <a:pPr algn="ctr"/>
            <a:r>
              <a:rPr lang="en-GB" sz="3200" b="1" dirty="0">
                <a:solidFill>
                  <a:schemeClr val="bg1"/>
                </a:solidFill>
              </a:rPr>
              <a:t>Mrs Bradley</a:t>
            </a:r>
          </a:p>
        </p:txBody>
      </p:sp>
      <p:pic>
        <p:nvPicPr>
          <p:cNvPr id="11" name="Picture 10"/>
          <p:cNvPicPr/>
          <p:nvPr/>
        </p:nvPicPr>
        <p:blipFill rotWithShape="1">
          <a:blip r:embed="rId5" cstate="print">
            <a:extLst>
              <a:ext uri="{28A0092B-C50C-407E-A947-70E740481C1C}">
                <a14:useLocalDpi xmlns:a14="http://schemas.microsoft.com/office/drawing/2010/main" val="0"/>
              </a:ext>
            </a:extLst>
          </a:blip>
          <a:srcRect b="7693"/>
          <a:stretch/>
        </p:blipFill>
        <p:spPr>
          <a:xfrm>
            <a:off x="1259633" y="4181655"/>
            <a:ext cx="1391420" cy="1479594"/>
          </a:xfrm>
          <a:prstGeom prst="rect">
            <a:avLst/>
          </a:prstGeom>
        </p:spPr>
      </p:pic>
      <p:pic>
        <p:nvPicPr>
          <p:cNvPr id="12" name="Picture 11"/>
          <p:cNvPicPr/>
          <p:nvPr/>
        </p:nvPicPr>
        <p:blipFill>
          <a:blip r:embed="rId6">
            <a:extLst>
              <a:ext uri="{28A0092B-C50C-407E-A947-70E740481C1C}">
                <a14:useLocalDpi xmlns:a14="http://schemas.microsoft.com/office/drawing/2010/main" val="0"/>
              </a:ext>
            </a:extLst>
          </a:blip>
          <a:stretch>
            <a:fillRect/>
          </a:stretch>
        </p:blipFill>
        <p:spPr>
          <a:xfrm>
            <a:off x="2683847" y="4181655"/>
            <a:ext cx="1302386" cy="1431334"/>
          </a:xfrm>
          <a:prstGeom prst="rect">
            <a:avLst/>
          </a:prstGeom>
        </p:spPr>
      </p:pic>
      <p:pic>
        <p:nvPicPr>
          <p:cNvPr id="13" name="Picture 12" descr="X:\Photographs\Free pose school photos 11.6.19\KB-110619101746.jpg"/>
          <p:cNvPicPr/>
          <p:nvPr/>
        </p:nvPicPr>
        <p:blipFill rotWithShape="1">
          <a:blip r:embed="rId7">
            <a:extLst>
              <a:ext uri="{28A0092B-C50C-407E-A947-70E740481C1C}">
                <a14:useLocalDpi xmlns:a14="http://schemas.microsoft.com/office/drawing/2010/main" val="0"/>
              </a:ext>
            </a:extLst>
          </a:blip>
          <a:srcRect t="12838"/>
          <a:stretch/>
        </p:blipFill>
        <p:spPr bwMode="auto">
          <a:xfrm>
            <a:off x="6156176" y="3767554"/>
            <a:ext cx="1601971" cy="1893696"/>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9419896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1A493C-D181-D0FA-8932-C869D4FA4C04}"/>
              </a:ext>
            </a:extLst>
          </p:cNvPr>
          <p:cNvSpPr>
            <a:spLocks noGrp="1"/>
          </p:cNvSpPr>
          <p:nvPr>
            <p:ph type="title"/>
          </p:nvPr>
        </p:nvSpPr>
        <p:spPr/>
        <p:txBody>
          <a:bodyPr/>
          <a:lstStyle/>
          <a:p>
            <a:r>
              <a:rPr lang="en-GB" dirty="0">
                <a:solidFill>
                  <a:schemeClr val="bg1"/>
                </a:solidFill>
              </a:rPr>
              <a:t>Important Dates</a:t>
            </a:r>
          </a:p>
        </p:txBody>
      </p:sp>
      <p:sp>
        <p:nvSpPr>
          <p:cNvPr id="3" name="Content Placeholder 2">
            <a:extLst>
              <a:ext uri="{FF2B5EF4-FFF2-40B4-BE49-F238E27FC236}">
                <a16:creationId xmlns:a16="http://schemas.microsoft.com/office/drawing/2014/main" id="{EC759784-A432-B5F7-CB53-60F76DB7A3AD}"/>
              </a:ext>
            </a:extLst>
          </p:cNvPr>
          <p:cNvSpPr>
            <a:spLocks noGrp="1"/>
          </p:cNvSpPr>
          <p:nvPr>
            <p:ph idx="1"/>
          </p:nvPr>
        </p:nvSpPr>
        <p:spPr>
          <a:xfrm>
            <a:off x="457200" y="1163507"/>
            <a:ext cx="8229600" cy="1324744"/>
          </a:xfrm>
        </p:spPr>
        <p:txBody>
          <a:bodyPr>
            <a:normAutofit fontScale="92500"/>
          </a:bodyPr>
          <a:lstStyle/>
          <a:p>
            <a:r>
              <a:rPr lang="en-GB" sz="2400" u="sng" dirty="0">
                <a:solidFill>
                  <a:schemeClr val="bg1"/>
                </a:solidFill>
                <a:latin typeface="Arial" panose="020B0604020202020204" pitchFamily="34" charset="0"/>
                <a:ea typeface="Calibri" panose="020F0502020204030204" pitchFamily="34" charset="0"/>
                <a:cs typeface="Arial" panose="020B0604020202020204" pitchFamily="34" charset="0"/>
              </a:rPr>
              <a:t>T</a:t>
            </a:r>
            <a:r>
              <a:rPr lang="en-GB" sz="2400" u="sng" dirty="0">
                <a:solidFill>
                  <a:schemeClr val="bg1"/>
                </a:solidFill>
                <a:effectLst/>
                <a:latin typeface="Arial" panose="020B0604020202020204" pitchFamily="34" charset="0"/>
                <a:ea typeface="Calibri" panose="020F0502020204030204" pitchFamily="34" charset="0"/>
                <a:cs typeface="Arial" panose="020B0604020202020204" pitchFamily="34" charset="0"/>
              </a:rPr>
              <a:t>wo</a:t>
            </a:r>
            <a:r>
              <a:rPr lang="en-GB" sz="2400" dirty="0">
                <a:solidFill>
                  <a:schemeClr val="bg1"/>
                </a:solidFill>
                <a:effectLst/>
                <a:latin typeface="Arial" panose="020B0604020202020204" pitchFamily="34" charset="0"/>
                <a:ea typeface="Calibri" panose="020F0502020204030204" pitchFamily="34" charset="0"/>
                <a:cs typeface="Arial" panose="020B0604020202020204" pitchFamily="34" charset="0"/>
              </a:rPr>
              <a:t> ‘Stay and Play’ sessions – just for children</a:t>
            </a:r>
          </a:p>
          <a:p>
            <a:r>
              <a:rPr lang="en-GB" sz="2400" b="1" dirty="0">
                <a:solidFill>
                  <a:schemeClr val="bg1"/>
                </a:solidFill>
                <a:effectLst/>
                <a:latin typeface="Arial" panose="020B0604020202020204" pitchFamily="34" charset="0"/>
                <a:ea typeface="Calibri" panose="020F0502020204030204" pitchFamily="34" charset="0"/>
                <a:cs typeface="Arial" panose="020B0604020202020204" pitchFamily="34" charset="0"/>
              </a:rPr>
              <a:t>Tuesday 11</a:t>
            </a:r>
            <a:r>
              <a:rPr lang="en-GB" sz="2400" b="1" baseline="30000" dirty="0">
                <a:solidFill>
                  <a:schemeClr val="bg1"/>
                </a:solidFill>
                <a:effectLst/>
                <a:latin typeface="Arial" panose="020B0604020202020204" pitchFamily="34" charset="0"/>
                <a:ea typeface="Calibri" panose="020F0502020204030204" pitchFamily="34" charset="0"/>
                <a:cs typeface="Arial" panose="020B0604020202020204" pitchFamily="34" charset="0"/>
              </a:rPr>
              <a:t>th </a:t>
            </a:r>
            <a:r>
              <a:rPr lang="en-GB" sz="2400" b="1" dirty="0">
                <a:solidFill>
                  <a:schemeClr val="bg1"/>
                </a:solidFill>
                <a:effectLst/>
                <a:latin typeface="Arial" panose="020B0604020202020204" pitchFamily="34" charset="0"/>
                <a:ea typeface="Calibri" panose="020F0502020204030204" pitchFamily="34" charset="0"/>
                <a:cs typeface="Arial" panose="020B0604020202020204" pitchFamily="34" charset="0"/>
              </a:rPr>
              <a:t>and Wednesday 12</a:t>
            </a:r>
            <a:r>
              <a:rPr lang="en-GB" sz="2400" b="1" baseline="30000" dirty="0">
                <a:solidFill>
                  <a:schemeClr val="bg1"/>
                </a:solidFill>
                <a:effectLst/>
                <a:latin typeface="Arial" panose="020B0604020202020204" pitchFamily="34" charset="0"/>
                <a:ea typeface="Calibri" panose="020F0502020204030204" pitchFamily="34" charset="0"/>
                <a:cs typeface="Arial" panose="020B0604020202020204" pitchFamily="34" charset="0"/>
              </a:rPr>
              <a:t>th</a:t>
            </a:r>
            <a:r>
              <a:rPr lang="en-GB" sz="2400" b="1" dirty="0">
                <a:solidFill>
                  <a:schemeClr val="bg1"/>
                </a:solidFill>
                <a:effectLst/>
                <a:latin typeface="Arial" panose="020B0604020202020204" pitchFamily="34" charset="0"/>
                <a:ea typeface="Calibri" panose="020F0502020204030204" pitchFamily="34" charset="0"/>
                <a:cs typeface="Arial" panose="020B0604020202020204" pitchFamily="34" charset="0"/>
              </a:rPr>
              <a:t> July  1.45 until 3.00pm.</a:t>
            </a:r>
            <a:r>
              <a:rPr lang="en-GB" sz="2400" dirty="0">
                <a:solidFill>
                  <a:schemeClr val="bg1"/>
                </a:solidFill>
                <a:effectLst/>
                <a:latin typeface="Arial" panose="020B0604020202020204" pitchFamily="34" charset="0"/>
                <a:ea typeface="Calibri" panose="020F0502020204030204" pitchFamily="34" charset="0"/>
                <a:cs typeface="Arial" panose="020B0604020202020204" pitchFamily="34" charset="0"/>
              </a:rPr>
              <a:t> </a:t>
            </a:r>
            <a:r>
              <a:rPr lang="en-US" sz="2400" dirty="0">
                <a:solidFill>
                  <a:schemeClr val="bg1"/>
                </a:solidFill>
                <a:latin typeface="Arial" panose="020B0604020202020204" pitchFamily="34" charset="0"/>
                <a:cs typeface="Arial" panose="020B0604020202020204" pitchFamily="34" charset="0"/>
              </a:rPr>
              <a:t>Please use the side gate, halfway down Asquith Street</a:t>
            </a:r>
            <a:r>
              <a:rPr lang="en-US" sz="1800" dirty="0">
                <a:solidFill>
                  <a:schemeClr val="bg1"/>
                </a:solidFill>
                <a:latin typeface="Arial" panose="020B0604020202020204" pitchFamily="34" charset="0"/>
                <a:cs typeface="Arial" panose="020B0604020202020204" pitchFamily="34" charset="0"/>
              </a:rPr>
              <a:t>.</a:t>
            </a:r>
            <a:endParaRPr lang="en-GB" sz="1800" dirty="0">
              <a:solidFill>
                <a:schemeClr val="bg1"/>
              </a:solidFill>
              <a:latin typeface="Arial" panose="020B0604020202020204" pitchFamily="34" charset="0"/>
              <a:cs typeface="Arial" panose="020B0604020202020204" pitchFamily="34" charset="0"/>
            </a:endParaRPr>
          </a:p>
          <a:p>
            <a:endParaRPr lang="en-GB" dirty="0"/>
          </a:p>
          <a:p>
            <a:endParaRPr lang="en-GB" dirty="0"/>
          </a:p>
          <a:p>
            <a:endParaRPr lang="en-GB" dirty="0"/>
          </a:p>
        </p:txBody>
      </p:sp>
      <p:pic>
        <p:nvPicPr>
          <p:cNvPr id="1032" name="Picture 8" descr="May be an image of text that says &quot;Where is the Asquith street side gate&quot;">
            <a:extLst>
              <a:ext uri="{FF2B5EF4-FFF2-40B4-BE49-F238E27FC236}">
                <a16:creationId xmlns:a16="http://schemas.microsoft.com/office/drawing/2014/main" id="{9C21E940-787B-8DCD-FA23-791EF53A98D4}"/>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0518" t="13772" r="7975" b="6304"/>
          <a:stretch/>
        </p:blipFill>
        <p:spPr bwMode="auto">
          <a:xfrm>
            <a:off x="1835696" y="2598533"/>
            <a:ext cx="5256584" cy="39848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17634966"/>
      </p:ext>
    </p:extLst>
  </p:cSld>
  <p:clrMapOvr>
    <a:masterClrMapping/>
  </p:clrMapOvr>
  <p:transition spd="slow">
    <p:wip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50106"/>
          </a:xfrm>
        </p:spPr>
        <p:txBody>
          <a:bodyPr/>
          <a:lstStyle/>
          <a:p>
            <a:r>
              <a:rPr lang="en-GB" dirty="0"/>
              <a:t>Working together</a:t>
            </a:r>
          </a:p>
        </p:txBody>
      </p:sp>
      <p:sp>
        <p:nvSpPr>
          <p:cNvPr id="3" name="Content Placeholder 2"/>
          <p:cNvSpPr>
            <a:spLocks noGrp="1"/>
          </p:cNvSpPr>
          <p:nvPr>
            <p:ph idx="1"/>
          </p:nvPr>
        </p:nvSpPr>
        <p:spPr>
          <a:xfrm>
            <a:off x="457200" y="1166018"/>
            <a:ext cx="8229600" cy="4525963"/>
          </a:xfrm>
        </p:spPr>
        <p:txBody>
          <a:bodyPr>
            <a:normAutofit lnSpcReduction="10000"/>
          </a:bodyPr>
          <a:lstStyle/>
          <a:p>
            <a:r>
              <a:rPr lang="en-GB" dirty="0">
                <a:solidFill>
                  <a:schemeClr val="bg1"/>
                </a:solidFill>
              </a:rPr>
              <a:t>We have an open door policy – talk to us. We want your children to be happy at school </a:t>
            </a:r>
            <a:endParaRPr lang="en-GB" dirty="0">
              <a:solidFill>
                <a:schemeClr val="bg1"/>
              </a:solidFill>
              <a:hlinkClick r:id="rId2">
                <a:extLst>
                  <a:ext uri="{A12FA001-AC4F-418D-AE19-62706E023703}">
                    <ahyp:hlinkClr xmlns:ahyp="http://schemas.microsoft.com/office/drawing/2018/hyperlinkcolor" val="tx"/>
                  </a:ext>
                </a:extLst>
              </a:hlinkClick>
            </a:endParaRPr>
          </a:p>
          <a:p>
            <a:r>
              <a:rPr lang="en-GB" dirty="0">
                <a:hlinkClick r:id="rId2">
                  <a:extLst>
                    <a:ext uri="{A12FA001-AC4F-418D-AE19-62706E023703}">
                      <ahyp:hlinkClr xmlns:ahyp="http://schemas.microsoft.com/office/drawing/2018/hyperlinkcolor" val="tx"/>
                    </a:ext>
                  </a:extLst>
                </a:hlinkClick>
              </a:rPr>
              <a:t>newstarters@asquith.notts.sch.uk</a:t>
            </a:r>
            <a:r>
              <a:rPr lang="en-GB" dirty="0"/>
              <a:t> </a:t>
            </a:r>
            <a:r>
              <a:rPr lang="en-GB" dirty="0">
                <a:solidFill>
                  <a:schemeClr val="bg1"/>
                </a:solidFill>
              </a:rPr>
              <a:t>or our Facebook page New starters – Asquith Primary School </a:t>
            </a:r>
          </a:p>
          <a:p>
            <a:r>
              <a:rPr lang="en-GB" dirty="0">
                <a:solidFill>
                  <a:schemeClr val="bg1"/>
                </a:solidFill>
              </a:rPr>
              <a:t>Check your child’s book bag every evening for bump notes, letters etc. </a:t>
            </a:r>
          </a:p>
          <a:p>
            <a:r>
              <a:rPr lang="en-US" dirty="0">
                <a:solidFill>
                  <a:schemeClr val="bg1"/>
                </a:solidFill>
              </a:rPr>
              <a:t>We’ll put reminders on </a:t>
            </a:r>
          </a:p>
          <a:p>
            <a:pPr marL="0" indent="0">
              <a:buNone/>
            </a:pPr>
            <a:r>
              <a:rPr lang="en-US" dirty="0">
                <a:solidFill>
                  <a:schemeClr val="bg1"/>
                </a:solidFill>
              </a:rPr>
              <a:t>    the Facebook Page</a:t>
            </a:r>
            <a:endParaRPr lang="en-GB" dirty="0">
              <a:solidFill>
                <a:schemeClr val="bg1"/>
              </a:solidFill>
            </a:endParaRPr>
          </a:p>
        </p:txBody>
      </p:sp>
      <p:pic>
        <p:nvPicPr>
          <p:cNvPr id="5" name="Picture 4">
            <a:extLst>
              <a:ext uri="{FF2B5EF4-FFF2-40B4-BE49-F238E27FC236}">
                <a16:creationId xmlns:a16="http://schemas.microsoft.com/office/drawing/2014/main" id="{7C9DF14C-CA45-EA15-B091-55271D797280}"/>
              </a:ext>
            </a:extLst>
          </p:cNvPr>
          <p:cNvPicPr>
            <a:picLocks noChangeAspect="1"/>
          </p:cNvPicPr>
          <p:nvPr/>
        </p:nvPicPr>
        <p:blipFill rotWithShape="1">
          <a:blip r:embed="rId3"/>
          <a:srcRect l="39763" t="24788" r="5000" b="9381"/>
          <a:stretch/>
        </p:blipFill>
        <p:spPr>
          <a:xfrm>
            <a:off x="5334536" y="4356967"/>
            <a:ext cx="3322712" cy="2226395"/>
          </a:xfrm>
          <a:prstGeom prst="rect">
            <a:avLst/>
          </a:prstGeom>
        </p:spPr>
      </p:pic>
    </p:spTree>
    <p:extLst>
      <p:ext uri="{BB962C8B-B14F-4D97-AF65-F5344CB8AC3E}">
        <p14:creationId xmlns:p14="http://schemas.microsoft.com/office/powerpoint/2010/main" val="314082408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B679BE-0499-5336-B63F-5731E749D8A2}"/>
              </a:ext>
            </a:extLst>
          </p:cNvPr>
          <p:cNvSpPr>
            <a:spLocks noGrp="1"/>
          </p:cNvSpPr>
          <p:nvPr>
            <p:ph type="title"/>
          </p:nvPr>
        </p:nvSpPr>
        <p:spPr>
          <a:xfrm>
            <a:off x="457200" y="61202"/>
            <a:ext cx="8229600" cy="1175855"/>
          </a:xfrm>
        </p:spPr>
        <p:txBody>
          <a:bodyPr/>
          <a:lstStyle/>
          <a:p>
            <a:r>
              <a:rPr lang="en-GB" dirty="0">
                <a:solidFill>
                  <a:schemeClr val="bg1"/>
                </a:solidFill>
              </a:rPr>
              <a:t>Start and Finish times</a:t>
            </a:r>
          </a:p>
        </p:txBody>
      </p:sp>
      <p:sp>
        <p:nvSpPr>
          <p:cNvPr id="3" name="Content Placeholder 2">
            <a:extLst>
              <a:ext uri="{FF2B5EF4-FFF2-40B4-BE49-F238E27FC236}">
                <a16:creationId xmlns:a16="http://schemas.microsoft.com/office/drawing/2014/main" id="{7F5C58C5-4FC4-006C-3AD3-27BBFFD61DAC}"/>
              </a:ext>
            </a:extLst>
          </p:cNvPr>
          <p:cNvSpPr>
            <a:spLocks noGrp="1"/>
          </p:cNvSpPr>
          <p:nvPr>
            <p:ph idx="1"/>
          </p:nvPr>
        </p:nvSpPr>
        <p:spPr>
          <a:xfrm>
            <a:off x="457200" y="1052736"/>
            <a:ext cx="8229600" cy="5073427"/>
          </a:xfrm>
        </p:spPr>
        <p:txBody>
          <a:bodyPr>
            <a:normAutofit/>
          </a:bodyPr>
          <a:lstStyle/>
          <a:p>
            <a:r>
              <a:rPr lang="en-GB" dirty="0">
                <a:solidFill>
                  <a:schemeClr val="bg1"/>
                </a:solidFill>
              </a:rPr>
              <a:t>We open the doors at </a:t>
            </a:r>
            <a:r>
              <a:rPr lang="en-GB" b="1" u="sng" dirty="0">
                <a:solidFill>
                  <a:schemeClr val="bg1"/>
                </a:solidFill>
              </a:rPr>
              <a:t>8:35. </a:t>
            </a:r>
          </a:p>
          <a:p>
            <a:r>
              <a:rPr lang="en-GB" dirty="0">
                <a:solidFill>
                  <a:schemeClr val="bg1"/>
                </a:solidFill>
              </a:rPr>
              <a:t>Register is at 8:45</a:t>
            </a:r>
          </a:p>
          <a:p>
            <a:r>
              <a:rPr lang="en-GB" dirty="0">
                <a:solidFill>
                  <a:schemeClr val="bg1"/>
                </a:solidFill>
              </a:rPr>
              <a:t>Collection 3:10 </a:t>
            </a:r>
          </a:p>
          <a:p>
            <a:endParaRPr lang="en-GB" dirty="0"/>
          </a:p>
        </p:txBody>
      </p:sp>
      <p:pic>
        <p:nvPicPr>
          <p:cNvPr id="3080" name="Picture 8" descr="No photo description available.">
            <a:extLst>
              <a:ext uri="{FF2B5EF4-FFF2-40B4-BE49-F238E27FC236}">
                <a16:creationId xmlns:a16="http://schemas.microsoft.com/office/drawing/2014/main" id="{20745709-E4DF-6D22-15F6-41EDD62AE08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83968" y="2420888"/>
            <a:ext cx="3863852" cy="39793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09474632"/>
      </p:ext>
    </p:extLst>
  </p:cSld>
  <p:clrMapOvr>
    <a:masterClrMapping/>
  </p:clrMapOvr>
  <p:transition spd="slow">
    <p:wip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6DC442B-4EED-ED8E-A189-48D479CA8D53}"/>
              </a:ext>
            </a:extLst>
          </p:cNvPr>
          <p:cNvSpPr>
            <a:spLocks noGrp="1"/>
          </p:cNvSpPr>
          <p:nvPr>
            <p:ph idx="1"/>
          </p:nvPr>
        </p:nvSpPr>
        <p:spPr>
          <a:xfrm>
            <a:off x="457200" y="404664"/>
            <a:ext cx="8229600" cy="5721499"/>
          </a:xfrm>
        </p:spPr>
        <p:txBody>
          <a:bodyPr>
            <a:normAutofit lnSpcReduction="10000"/>
          </a:bodyPr>
          <a:lstStyle/>
          <a:p>
            <a:pPr marL="0" indent="0" algn="ctr">
              <a:buNone/>
            </a:pPr>
            <a:r>
              <a:rPr lang="en-US" b="1" i="0" dirty="0">
                <a:solidFill>
                  <a:srgbClr val="000000"/>
                </a:solidFill>
                <a:effectLst/>
                <a:latin typeface="Times New Roman" panose="02020603050405020304" pitchFamily="18" charset="0"/>
              </a:rPr>
              <a:t>Settling in </a:t>
            </a:r>
          </a:p>
          <a:p>
            <a:pPr algn="l"/>
            <a:r>
              <a:rPr lang="en-US" b="1" i="0" dirty="0">
                <a:solidFill>
                  <a:srgbClr val="000000"/>
                </a:solidFill>
                <a:effectLst/>
                <a:latin typeface="Times New Roman" panose="02020603050405020304" pitchFamily="18" charset="0"/>
              </a:rPr>
              <a:t>Week 1 </a:t>
            </a:r>
            <a:r>
              <a:rPr lang="en-US" b="0" i="0" dirty="0">
                <a:solidFill>
                  <a:srgbClr val="000000"/>
                </a:solidFill>
                <a:effectLst/>
                <a:latin typeface="Times New Roman" panose="02020603050405020304" pitchFamily="18" charset="0"/>
              </a:rPr>
              <a:t>– Tues 5th to Fri 8th Sept </a:t>
            </a:r>
          </a:p>
          <a:p>
            <a:pPr marL="0" indent="0" algn="l">
              <a:buNone/>
            </a:pPr>
            <a:r>
              <a:rPr lang="en-US" dirty="0">
                <a:solidFill>
                  <a:srgbClr val="000000"/>
                </a:solidFill>
                <a:latin typeface="Times New Roman" panose="02020603050405020304" pitchFamily="18" charset="0"/>
              </a:rPr>
              <a:t>   </a:t>
            </a:r>
            <a:r>
              <a:rPr lang="en-US" b="1" u="sng" dirty="0">
                <a:solidFill>
                  <a:srgbClr val="000000"/>
                </a:solidFill>
                <a:latin typeface="Times New Roman" panose="02020603050405020304" pitchFamily="18" charset="0"/>
              </a:rPr>
              <a:t>Morning only </a:t>
            </a:r>
            <a:r>
              <a:rPr lang="en-US" b="0" i="0" dirty="0">
                <a:solidFill>
                  <a:srgbClr val="000000"/>
                </a:solidFill>
                <a:effectLst/>
                <a:latin typeface="Times New Roman" panose="02020603050405020304" pitchFamily="18" charset="0"/>
              </a:rPr>
              <a:t>8.35 – 8.45 and </a:t>
            </a:r>
            <a:r>
              <a:rPr lang="en-US" b="1" i="0" dirty="0">
                <a:solidFill>
                  <a:srgbClr val="000000"/>
                </a:solidFill>
                <a:effectLst/>
                <a:latin typeface="Times New Roman" panose="02020603050405020304" pitchFamily="18" charset="0"/>
              </a:rPr>
              <a:t>collect at 11.45</a:t>
            </a:r>
            <a:endParaRPr lang="en-US" dirty="0">
              <a:solidFill>
                <a:srgbClr val="000000"/>
              </a:solidFill>
              <a:latin typeface="Times New Roman" panose="02020603050405020304" pitchFamily="18" charset="0"/>
            </a:endParaRPr>
          </a:p>
          <a:p>
            <a:pPr marL="0" indent="0" algn="l">
              <a:buNone/>
            </a:pPr>
            <a:endParaRPr lang="en-US" b="0" i="0" dirty="0">
              <a:solidFill>
                <a:srgbClr val="000000"/>
              </a:solidFill>
              <a:effectLst/>
              <a:latin typeface="Times New Roman" panose="02020603050405020304" pitchFamily="18" charset="0"/>
            </a:endParaRPr>
          </a:p>
          <a:p>
            <a:pPr algn="l"/>
            <a:r>
              <a:rPr lang="en-US" b="1" i="0" dirty="0">
                <a:solidFill>
                  <a:srgbClr val="000000"/>
                </a:solidFill>
                <a:effectLst/>
                <a:latin typeface="Times New Roman" panose="02020603050405020304" pitchFamily="18" charset="0"/>
              </a:rPr>
              <a:t>Week 2 </a:t>
            </a:r>
            <a:r>
              <a:rPr lang="en-US" b="0" i="0" dirty="0">
                <a:solidFill>
                  <a:srgbClr val="000000"/>
                </a:solidFill>
                <a:effectLst/>
                <a:latin typeface="Times New Roman" panose="02020603050405020304" pitchFamily="18" charset="0"/>
              </a:rPr>
              <a:t>- 11th - 15th Sept. </a:t>
            </a:r>
          </a:p>
          <a:p>
            <a:pPr marL="0" indent="0" algn="l">
              <a:buNone/>
            </a:pPr>
            <a:r>
              <a:rPr lang="en-US" b="1" dirty="0">
                <a:solidFill>
                  <a:srgbClr val="000000"/>
                </a:solidFill>
                <a:latin typeface="Times New Roman" panose="02020603050405020304" pitchFamily="18" charset="0"/>
              </a:rPr>
              <a:t>    </a:t>
            </a:r>
            <a:r>
              <a:rPr lang="en-US" b="1" u="sng" dirty="0">
                <a:solidFill>
                  <a:srgbClr val="000000"/>
                </a:solidFill>
                <a:latin typeface="Times New Roman" panose="02020603050405020304" pitchFamily="18" charset="0"/>
              </a:rPr>
              <a:t>M</a:t>
            </a:r>
            <a:r>
              <a:rPr lang="en-US" b="1" i="0" u="sng" dirty="0">
                <a:solidFill>
                  <a:srgbClr val="000000"/>
                </a:solidFill>
                <a:effectLst/>
                <a:latin typeface="Times New Roman" panose="02020603050405020304" pitchFamily="18" charset="0"/>
              </a:rPr>
              <a:t>ornings plus lunch</a:t>
            </a:r>
            <a:r>
              <a:rPr lang="en-US" b="0" i="0" dirty="0">
                <a:solidFill>
                  <a:srgbClr val="000000"/>
                </a:solidFill>
                <a:effectLst/>
                <a:latin typeface="Times New Roman" panose="02020603050405020304" pitchFamily="18" charset="0"/>
              </a:rPr>
              <a:t>. Collect at 1.00 pm.</a:t>
            </a:r>
          </a:p>
          <a:p>
            <a:pPr algn="l"/>
            <a:endParaRPr lang="en-US" b="0" i="0" dirty="0">
              <a:solidFill>
                <a:srgbClr val="000000"/>
              </a:solidFill>
              <a:effectLst/>
              <a:latin typeface="Times New Roman" panose="02020603050405020304" pitchFamily="18" charset="0"/>
            </a:endParaRPr>
          </a:p>
          <a:p>
            <a:pPr algn="l"/>
            <a:r>
              <a:rPr lang="en-US" b="1" i="0" dirty="0">
                <a:solidFill>
                  <a:srgbClr val="000000"/>
                </a:solidFill>
                <a:effectLst/>
                <a:latin typeface="Times New Roman" panose="02020603050405020304" pitchFamily="18" charset="0"/>
              </a:rPr>
              <a:t>Week 3 </a:t>
            </a:r>
            <a:r>
              <a:rPr lang="en-US" b="0" i="0" dirty="0">
                <a:solidFill>
                  <a:srgbClr val="000000"/>
                </a:solidFill>
                <a:effectLst/>
                <a:latin typeface="Times New Roman" panose="02020603050405020304" pitchFamily="18" charset="0"/>
              </a:rPr>
              <a:t>- Monday 18th September onwards.</a:t>
            </a:r>
          </a:p>
          <a:p>
            <a:pPr marL="0" indent="0" algn="l">
              <a:buNone/>
            </a:pPr>
            <a:r>
              <a:rPr lang="en-US" b="0" i="0" dirty="0">
                <a:solidFill>
                  <a:srgbClr val="000000"/>
                </a:solidFill>
                <a:effectLst/>
                <a:latin typeface="Times New Roman" panose="02020603050405020304" pitchFamily="18" charset="0"/>
              </a:rPr>
              <a:t>    </a:t>
            </a:r>
            <a:r>
              <a:rPr lang="en-US" b="1" i="0" dirty="0">
                <a:solidFill>
                  <a:srgbClr val="000000"/>
                </a:solidFill>
                <a:effectLst/>
                <a:latin typeface="Times New Roman" panose="02020603050405020304" pitchFamily="18" charset="0"/>
              </a:rPr>
              <a:t>All day</a:t>
            </a:r>
            <a:r>
              <a:rPr lang="en-US" b="0" i="0" dirty="0">
                <a:solidFill>
                  <a:srgbClr val="000000"/>
                </a:solidFill>
                <a:effectLst/>
                <a:latin typeface="Times New Roman" panose="02020603050405020304" pitchFamily="18" charset="0"/>
              </a:rPr>
              <a:t>. Collect at 3.10. </a:t>
            </a:r>
            <a:r>
              <a:rPr lang="en-US" b="1" i="0" dirty="0">
                <a:solidFill>
                  <a:srgbClr val="000000"/>
                </a:solidFill>
                <a:effectLst/>
                <a:latin typeface="Times New Roman" panose="02020603050405020304" pitchFamily="18" charset="0"/>
              </a:rPr>
              <a:t>Enter school</a:t>
            </a:r>
          </a:p>
          <a:p>
            <a:pPr marL="0" indent="0" algn="l">
              <a:buNone/>
            </a:pPr>
            <a:r>
              <a:rPr lang="en-US" b="1" i="0" dirty="0">
                <a:solidFill>
                  <a:srgbClr val="000000"/>
                </a:solidFill>
                <a:effectLst/>
                <a:latin typeface="Times New Roman" panose="02020603050405020304" pitchFamily="18" charset="0"/>
              </a:rPr>
              <a:t>    through the main gate.</a:t>
            </a:r>
          </a:p>
          <a:p>
            <a:pPr marL="0" indent="0" algn="l">
              <a:buNone/>
            </a:pPr>
            <a:endParaRPr lang="en-US" b="1" i="0" dirty="0">
              <a:solidFill>
                <a:srgbClr val="000000"/>
              </a:solidFill>
              <a:effectLst/>
              <a:latin typeface="Times New Roman" panose="02020603050405020304" pitchFamily="18" charset="0"/>
            </a:endParaRPr>
          </a:p>
        </p:txBody>
      </p:sp>
    </p:spTree>
    <p:extLst>
      <p:ext uri="{BB962C8B-B14F-4D97-AF65-F5344CB8AC3E}">
        <p14:creationId xmlns:p14="http://schemas.microsoft.com/office/powerpoint/2010/main" val="4160471267"/>
      </p:ext>
    </p:extLst>
  </p:cSld>
  <p:clrMapOvr>
    <a:masterClrMapping/>
  </p:clrMapOvr>
  <p:transition spd="slow">
    <p:wip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chemeClr val="bg1"/>
                </a:solidFill>
              </a:rPr>
              <a:t>What does my child need?</a:t>
            </a:r>
          </a:p>
        </p:txBody>
      </p:sp>
      <p:sp>
        <p:nvSpPr>
          <p:cNvPr id="3" name="Content Placeholder 2"/>
          <p:cNvSpPr>
            <a:spLocks noGrp="1"/>
          </p:cNvSpPr>
          <p:nvPr>
            <p:ph idx="1"/>
          </p:nvPr>
        </p:nvSpPr>
        <p:spPr>
          <a:xfrm>
            <a:off x="457200" y="1340769"/>
            <a:ext cx="8229600" cy="2664296"/>
          </a:xfrm>
        </p:spPr>
        <p:txBody>
          <a:bodyPr>
            <a:normAutofit/>
          </a:bodyPr>
          <a:lstStyle/>
          <a:p>
            <a:r>
              <a:rPr lang="en-GB" sz="2800" dirty="0">
                <a:solidFill>
                  <a:schemeClr val="bg1"/>
                </a:solidFill>
              </a:rPr>
              <a:t>Full school uniform, including black shoes</a:t>
            </a:r>
          </a:p>
          <a:p>
            <a:r>
              <a:rPr lang="en-GB" sz="2800" dirty="0">
                <a:solidFill>
                  <a:schemeClr val="bg1"/>
                </a:solidFill>
              </a:rPr>
              <a:t>A named book bag, not a rucksack. </a:t>
            </a:r>
          </a:p>
          <a:p>
            <a:r>
              <a:rPr lang="en-GB" sz="2800" dirty="0">
                <a:solidFill>
                  <a:schemeClr val="bg1"/>
                </a:solidFill>
              </a:rPr>
              <a:t>A coat – we do lots of learning outside</a:t>
            </a:r>
          </a:p>
          <a:p>
            <a:r>
              <a:rPr lang="en-GB" sz="2800" dirty="0">
                <a:solidFill>
                  <a:schemeClr val="bg1"/>
                </a:solidFill>
              </a:rPr>
              <a:t>A water bottle</a:t>
            </a:r>
          </a:p>
          <a:p>
            <a:r>
              <a:rPr lang="en-GB" sz="2800" b="1" dirty="0">
                <a:solidFill>
                  <a:schemeClr val="bg1"/>
                </a:solidFill>
              </a:rPr>
              <a:t>All things named! </a:t>
            </a:r>
          </a:p>
          <a:p>
            <a:endParaRPr lang="en-GB" sz="2800" b="1" dirty="0"/>
          </a:p>
        </p:txBody>
      </p:sp>
      <p:sp>
        <p:nvSpPr>
          <p:cNvPr id="4" name="AutoShape 4" descr="Image result for kids coat"/>
          <p:cNvSpPr>
            <a:spLocks noChangeAspect="1" noChangeArrowheads="1"/>
          </p:cNvSpPr>
          <p:nvPr/>
        </p:nvSpPr>
        <p:spPr bwMode="auto">
          <a:xfrm>
            <a:off x="0"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sp>
        <p:nvSpPr>
          <p:cNvPr id="5" name="AutoShape 6" descr="Image result for kids coat"/>
          <p:cNvSpPr>
            <a:spLocks noChangeAspect="1" noChangeArrowheads="1"/>
          </p:cNvSpPr>
          <p:nvPr/>
        </p:nvSpPr>
        <p:spPr bwMode="auto">
          <a:xfrm>
            <a:off x="152400"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pic>
        <p:nvPicPr>
          <p:cNvPr id="4104" name="Picture 8" descr="http://johnlewis.scene7.com/is/image/JohnLewis/002245099?$prod_grid3$">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32240" y="3900419"/>
            <a:ext cx="1954560" cy="2336893"/>
          </a:xfrm>
          <a:prstGeom prst="rect">
            <a:avLst/>
          </a:prstGeom>
          <a:noFill/>
          <a:extLst>
            <a:ext uri="{909E8E84-426E-40DD-AFC4-6F175D3DCCD1}">
              <a14:hiddenFill xmlns:a14="http://schemas.microsoft.com/office/drawing/2010/main">
                <a:solidFill>
                  <a:srgbClr val="FFFFFF"/>
                </a:solidFill>
              </a14:hiddenFill>
            </a:ext>
          </a:extLst>
        </p:spPr>
      </p:pic>
      <p:pic>
        <p:nvPicPr>
          <p:cNvPr id="4106" name="Picture 10" descr="http://www.namelabels.ie/wp-content/uploads/2011/04/iron-on.jpg">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51155" y="4509120"/>
            <a:ext cx="3168352" cy="1599224"/>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948264" y="1736595"/>
            <a:ext cx="1954560" cy="184486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8" name="Picture 4" descr="https://encrypted-tbn0.gstatic.com/images?q=tbn:ANd9GcSYT0clZA1aDhVltpRWA0t9fnAGvaa8MV7rtYe2P-6B4D__USEtD77HTzBGyarKvrOpbvoibOTO&amp;usqp=CAc"/>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283968" y="4005065"/>
            <a:ext cx="1866900" cy="18669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2960772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CB5255-31F7-278A-7439-B794894D6B63}"/>
              </a:ext>
            </a:extLst>
          </p:cNvPr>
          <p:cNvSpPr>
            <a:spLocks noGrp="1"/>
          </p:cNvSpPr>
          <p:nvPr>
            <p:ph type="title"/>
          </p:nvPr>
        </p:nvSpPr>
        <p:spPr/>
        <p:txBody>
          <a:bodyPr/>
          <a:lstStyle/>
          <a:p>
            <a:r>
              <a:rPr lang="en-GB" dirty="0">
                <a:solidFill>
                  <a:schemeClr val="bg1"/>
                </a:solidFill>
              </a:rPr>
              <a:t>Independence</a:t>
            </a:r>
          </a:p>
        </p:txBody>
      </p:sp>
      <p:sp>
        <p:nvSpPr>
          <p:cNvPr id="3" name="Content Placeholder 2">
            <a:extLst>
              <a:ext uri="{FF2B5EF4-FFF2-40B4-BE49-F238E27FC236}">
                <a16:creationId xmlns:a16="http://schemas.microsoft.com/office/drawing/2014/main" id="{70D317CB-3EE0-2371-2291-74F1CA75C971}"/>
              </a:ext>
            </a:extLst>
          </p:cNvPr>
          <p:cNvSpPr>
            <a:spLocks noGrp="1"/>
          </p:cNvSpPr>
          <p:nvPr>
            <p:ph idx="1"/>
          </p:nvPr>
        </p:nvSpPr>
        <p:spPr/>
        <p:txBody>
          <a:bodyPr/>
          <a:lstStyle/>
          <a:p>
            <a:r>
              <a:rPr lang="en-GB" dirty="0">
                <a:solidFill>
                  <a:schemeClr val="bg1"/>
                </a:solidFill>
              </a:rPr>
              <a:t>We like children to be as independent as possible. </a:t>
            </a:r>
          </a:p>
          <a:p>
            <a:r>
              <a:rPr lang="en-GB" dirty="0">
                <a:solidFill>
                  <a:schemeClr val="bg1"/>
                </a:solidFill>
              </a:rPr>
              <a:t>Children feel more confident if they can go to the toilet by themselves, take their jumper off if they get hot, do their coat up and get changed for PE.</a:t>
            </a:r>
          </a:p>
          <a:p>
            <a:r>
              <a:rPr lang="en-GB" dirty="0">
                <a:solidFill>
                  <a:schemeClr val="bg1"/>
                </a:solidFill>
              </a:rPr>
              <a:t>Think about what they wear on PE days.</a:t>
            </a:r>
          </a:p>
          <a:p>
            <a:r>
              <a:rPr lang="en-GB" dirty="0">
                <a:solidFill>
                  <a:schemeClr val="bg1"/>
                </a:solidFill>
              </a:rPr>
              <a:t>Practice these skills over the holidays! </a:t>
            </a:r>
          </a:p>
          <a:p>
            <a:pPr marL="0" indent="0">
              <a:buNone/>
            </a:pPr>
            <a:endParaRPr lang="en-GB" dirty="0"/>
          </a:p>
        </p:txBody>
      </p:sp>
    </p:spTree>
    <p:extLst>
      <p:ext uri="{BB962C8B-B14F-4D97-AF65-F5344CB8AC3E}">
        <p14:creationId xmlns:p14="http://schemas.microsoft.com/office/powerpoint/2010/main" val="4065926216"/>
      </p:ext>
    </p:extLst>
  </p:cSld>
  <p:clrMapOvr>
    <a:masterClrMapping/>
  </p:clrMapOvr>
  <p:transition spd="slow">
    <p:wip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B14FAD4-241D-4BD0-9A51-F2555FBA89DB}"/>
              </a:ext>
            </a:extLst>
          </p:cNvPr>
          <p:cNvSpPr>
            <a:spLocks noGrp="1"/>
          </p:cNvSpPr>
          <p:nvPr>
            <p:ph idx="1"/>
          </p:nvPr>
        </p:nvSpPr>
        <p:spPr>
          <a:xfrm>
            <a:off x="457200" y="1484784"/>
            <a:ext cx="8229600" cy="3528392"/>
          </a:xfrm>
        </p:spPr>
        <p:txBody>
          <a:bodyPr/>
          <a:lstStyle/>
          <a:p>
            <a:pPr marL="0" indent="0">
              <a:buNone/>
            </a:pPr>
            <a:r>
              <a:rPr lang="en-GB" sz="4800" dirty="0">
                <a:solidFill>
                  <a:schemeClr val="bg1"/>
                </a:solidFill>
                <a:effectLst/>
                <a:latin typeface="Calibri" panose="020F0502020204030204" pitchFamily="34" charset="0"/>
                <a:ea typeface="Calibri" panose="020F0502020204030204" pitchFamily="34" charset="0"/>
                <a:cs typeface="Arial" panose="020B0604020202020204" pitchFamily="34" charset="0"/>
              </a:rPr>
              <a:t>Bring your child to school as much as possible. Children quickly fall behind if they miss lots of school. </a:t>
            </a:r>
          </a:p>
          <a:p>
            <a:pPr marL="0" indent="0">
              <a:buNone/>
            </a:pPr>
            <a:endParaRPr lang="en-GB" dirty="0"/>
          </a:p>
        </p:txBody>
      </p:sp>
    </p:spTree>
    <p:extLst>
      <p:ext uri="{BB962C8B-B14F-4D97-AF65-F5344CB8AC3E}">
        <p14:creationId xmlns:p14="http://schemas.microsoft.com/office/powerpoint/2010/main" val="6966683"/>
      </p:ext>
    </p:extLst>
  </p:cSld>
  <p:clrMapOvr>
    <a:masterClrMapping/>
  </p:clrMapOvr>
  <p:transition spd="slow">
    <p:wip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P.E. </a:t>
            </a:r>
            <a:endParaRPr lang="en-GB" dirty="0"/>
          </a:p>
        </p:txBody>
      </p:sp>
      <p:pic>
        <p:nvPicPr>
          <p:cNvPr id="4" name="Content Placeholder 3"/>
          <p:cNvPicPr>
            <a:picLocks noGrp="1" noChangeAspect="1"/>
          </p:cNvPicPr>
          <p:nvPr>
            <p:ph idx="1"/>
          </p:nvPr>
        </p:nvPicPr>
        <p:blipFill>
          <a:blip r:embed="rId2"/>
          <a:stretch>
            <a:fillRect/>
          </a:stretch>
        </p:blipFill>
        <p:spPr>
          <a:xfrm>
            <a:off x="689901" y="1052736"/>
            <a:ext cx="2746673" cy="2094338"/>
          </a:xfrm>
          <a:prstGeom prst="rect">
            <a:avLst/>
          </a:prstGeom>
        </p:spPr>
      </p:pic>
      <p:sp>
        <p:nvSpPr>
          <p:cNvPr id="9" name="TextBox 8"/>
          <p:cNvSpPr txBox="1"/>
          <p:nvPr/>
        </p:nvSpPr>
        <p:spPr>
          <a:xfrm>
            <a:off x="683568" y="3429000"/>
            <a:ext cx="8003232" cy="3046988"/>
          </a:xfrm>
          <a:prstGeom prst="rect">
            <a:avLst/>
          </a:prstGeom>
          <a:noFill/>
        </p:spPr>
        <p:txBody>
          <a:bodyPr wrap="square" rtlCol="0">
            <a:spAutoFit/>
          </a:bodyPr>
          <a:lstStyle/>
          <a:p>
            <a:r>
              <a:rPr lang="en-US" sz="3200" dirty="0"/>
              <a:t>A PE kit – plain black shorts or jogging bottoms, white T-shirt &amp; trainers.</a:t>
            </a:r>
          </a:p>
          <a:p>
            <a:r>
              <a:rPr lang="en-US" sz="3200" dirty="0"/>
              <a:t>Velcro rather than laces</a:t>
            </a:r>
          </a:p>
          <a:p>
            <a:endParaRPr lang="en-US" sz="3200" dirty="0"/>
          </a:p>
          <a:p>
            <a:r>
              <a:rPr lang="en-GB" sz="3200" dirty="0"/>
              <a:t>No earrings.</a:t>
            </a:r>
          </a:p>
          <a:p>
            <a:r>
              <a:rPr lang="en-GB" sz="3200" dirty="0"/>
              <a:t>Tie long hair back</a:t>
            </a:r>
            <a:endParaRPr lang="en-US" sz="3200" dirty="0"/>
          </a:p>
        </p:txBody>
      </p:sp>
      <p:sp>
        <p:nvSpPr>
          <p:cNvPr id="3" name="TextBox 2">
            <a:extLst>
              <a:ext uri="{FF2B5EF4-FFF2-40B4-BE49-F238E27FC236}">
                <a16:creationId xmlns:a16="http://schemas.microsoft.com/office/drawing/2014/main" id="{4E8EAF9D-D065-35AA-80B7-1A4701FA5427}"/>
              </a:ext>
            </a:extLst>
          </p:cNvPr>
          <p:cNvSpPr txBox="1"/>
          <p:nvPr/>
        </p:nvSpPr>
        <p:spPr>
          <a:xfrm>
            <a:off x="4171600" y="1417638"/>
            <a:ext cx="4432848" cy="1261884"/>
          </a:xfrm>
          <a:prstGeom prst="rect">
            <a:avLst/>
          </a:prstGeom>
          <a:noFill/>
        </p:spPr>
        <p:txBody>
          <a:bodyPr wrap="square" rtlCol="0">
            <a:spAutoFit/>
          </a:bodyPr>
          <a:lstStyle/>
          <a:p>
            <a:r>
              <a:rPr lang="en-GB" sz="2400" b="1" dirty="0"/>
              <a:t>We will be on a </a:t>
            </a:r>
            <a:r>
              <a:rPr lang="en-GB" sz="2800" b="1" dirty="0">
                <a:solidFill>
                  <a:schemeClr val="bg1"/>
                </a:solidFill>
              </a:rPr>
              <a:t>Thursday</a:t>
            </a:r>
          </a:p>
          <a:p>
            <a:r>
              <a:rPr lang="en-GB" sz="2400" b="1" dirty="0"/>
              <a:t>Children should come to school in their PE kit every Thursday</a:t>
            </a:r>
          </a:p>
        </p:txBody>
      </p:sp>
    </p:spTree>
    <p:extLst>
      <p:ext uri="{BB962C8B-B14F-4D97-AF65-F5344CB8AC3E}">
        <p14:creationId xmlns:p14="http://schemas.microsoft.com/office/powerpoint/2010/main" val="349858126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Maths - Subitising</a:t>
            </a:r>
            <a:r>
              <a:rPr lang="en-US" dirty="0"/>
              <a:t> </a:t>
            </a:r>
            <a:endParaRPr lang="en-GB" dirty="0"/>
          </a:p>
        </p:txBody>
      </p:sp>
      <p:sp>
        <p:nvSpPr>
          <p:cNvPr id="3" name="Content Placeholder 2"/>
          <p:cNvSpPr>
            <a:spLocks noGrp="1"/>
          </p:cNvSpPr>
          <p:nvPr>
            <p:ph idx="1"/>
          </p:nvPr>
        </p:nvSpPr>
        <p:spPr/>
        <p:txBody>
          <a:bodyPr/>
          <a:lstStyle/>
          <a:p>
            <a:r>
              <a:rPr lang="en-US" dirty="0"/>
              <a:t>This is </a:t>
            </a:r>
            <a:r>
              <a:rPr lang="en-GB" dirty="0"/>
              <a:t>recognising</a:t>
            </a:r>
            <a:r>
              <a:rPr lang="en-US" dirty="0"/>
              <a:t> how many there are without counting. </a:t>
            </a:r>
          </a:p>
          <a:p>
            <a:endParaRPr lang="en-GB" dirty="0"/>
          </a:p>
        </p:txBody>
      </p:sp>
      <p:pic>
        <p:nvPicPr>
          <p:cNvPr id="5" name="Picture 4"/>
          <p:cNvPicPr>
            <a:picLocks noChangeAspect="1"/>
          </p:cNvPicPr>
          <p:nvPr/>
        </p:nvPicPr>
        <p:blipFill>
          <a:blip r:embed="rId2"/>
          <a:stretch>
            <a:fillRect/>
          </a:stretch>
        </p:blipFill>
        <p:spPr>
          <a:xfrm>
            <a:off x="755576" y="3127140"/>
            <a:ext cx="3266796" cy="2685677"/>
          </a:xfrm>
          <a:prstGeom prst="rect">
            <a:avLst/>
          </a:prstGeom>
        </p:spPr>
      </p:pic>
      <p:pic>
        <p:nvPicPr>
          <p:cNvPr id="6" name="Picture 5" descr="https://scontent-lhr8-1.xx.fbcdn.net/v/t1.0-9/118547551_138950161220266_1410972895364753651_n.jpg?_nc_cat=109&amp;_nc_sid=8bfeb9&amp;_nc_ohc=ibvU1LSXRK4AX9WNhbc&amp;_nc_ht=scontent-lhr8-1.xx&amp;oh=90eaccce56b911ac1a7fc7de477c4d43&amp;oe=5F75A511"/>
          <p:cNvPicPr/>
          <p:nvPr/>
        </p:nvPicPr>
        <p:blipFill>
          <a:blip r:embed="rId3">
            <a:extLst>
              <a:ext uri="{28A0092B-C50C-407E-A947-70E740481C1C}">
                <a14:useLocalDpi xmlns:a14="http://schemas.microsoft.com/office/drawing/2010/main" val="0"/>
              </a:ext>
            </a:extLst>
          </a:blip>
          <a:srcRect/>
          <a:stretch>
            <a:fillRect/>
          </a:stretch>
        </p:blipFill>
        <p:spPr bwMode="auto">
          <a:xfrm>
            <a:off x="4572000" y="2996952"/>
            <a:ext cx="3990050" cy="3311773"/>
          </a:xfrm>
          <a:prstGeom prst="rect">
            <a:avLst/>
          </a:prstGeom>
          <a:noFill/>
          <a:ln>
            <a:noFill/>
          </a:ln>
        </p:spPr>
      </p:pic>
    </p:spTree>
    <p:extLst>
      <p:ext uri="{BB962C8B-B14F-4D97-AF65-F5344CB8AC3E}">
        <p14:creationId xmlns:p14="http://schemas.microsoft.com/office/powerpoint/2010/main" val="168746309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32656"/>
            <a:ext cx="8229600" cy="5793507"/>
          </a:xfrm>
        </p:spPr>
        <p:txBody>
          <a:bodyPr/>
          <a:lstStyle/>
          <a:p>
            <a:r>
              <a:rPr lang="en-GB" dirty="0"/>
              <a:t>We use Numicon</a:t>
            </a:r>
          </a:p>
          <a:p>
            <a:endParaRPr lang="en-GB" dirty="0"/>
          </a:p>
        </p:txBody>
      </p:sp>
      <p:pic>
        <p:nvPicPr>
          <p:cNvPr id="4" name="Picture 2" descr="https://d1uvxqwmcz8fl1.cloudfront.net/tes/resources/6320137/751e3fb8-5f38-4c8a-97e6-494ae33b7bff/image?width=435&amp;height=300&amp;version=1411495122000">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8473" y="2755439"/>
            <a:ext cx="1515557" cy="1525729"/>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6" descr="https://d1uvxqwmcz8fl1.cloudfront.net/tes/resources/6320137/3974f62e-7647-4361-a26b-91dd25e502a4/image?width=435&amp;height=300&amp;version=1411495122000">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385813" y="4600434"/>
            <a:ext cx="1574708" cy="1574708"/>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4" descr="https://d1uvxqwmcz8fl1.cloudfront.net/tes/resources/6320137/e77cc80f-8ff8-4abe-8177-4b6af2b61404/image?width=435&amp;height=300&amp;version=1411495122000">
            <a:hlinkClick r:id="rId6"/>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385813" y="3417763"/>
            <a:ext cx="676954" cy="67247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https://d1uvxqwmcz8fl1.cloudfront.net/tes/resources/6320137/751e3fb8-5f38-4c8a-97e6-494ae33b7bff/image?width=435&amp;height=300&amp;version=1411495122000">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1011" y="4600434"/>
            <a:ext cx="1515557" cy="1525729"/>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4" descr="https://d1uvxqwmcz8fl1.cloudfront.net/tes/resources/6320137/e77cc80f-8ff8-4abe-8177-4b6af2b61404/image?width=435&amp;height=300&amp;version=1411495122000">
            <a:hlinkClick r:id="rId6"/>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703463" y="4623156"/>
            <a:ext cx="676954" cy="67247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4" descr="http://www.numicon.co.nz/uploads/66441/images/187372/Staircase.jpg">
            <a:hlinkClick r:id="rId8"/>
            <a:extLst>
              <a:ext uri="{FF2B5EF4-FFF2-40B4-BE49-F238E27FC236}">
                <a16:creationId xmlns:a16="http://schemas.microsoft.com/office/drawing/2014/main" id="{78155DD5-726F-4E44-5DCB-F047066CA440}"/>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29741" y="1019223"/>
            <a:ext cx="5904656" cy="1571626"/>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1">
            <a:extLst>
              <a:ext uri="{FF2B5EF4-FFF2-40B4-BE49-F238E27FC236}">
                <a16:creationId xmlns:a16="http://schemas.microsoft.com/office/drawing/2014/main" id="{AA02E0E9-C1E7-4DE1-8E5A-234A22E22159}"/>
              </a:ext>
            </a:extLst>
          </p:cNvPr>
          <p:cNvPicPr>
            <a:picLocks noChangeAspect="1" noChangeArrowheads="1"/>
          </p:cNvPicPr>
          <p:nvPr/>
        </p:nvPicPr>
        <p:blipFill rotWithShape="1">
          <a:blip r:embed="rId10">
            <a:extLst>
              <a:ext uri="{28A0092B-C50C-407E-A947-70E740481C1C}">
                <a14:useLocalDpi xmlns:a14="http://schemas.microsoft.com/office/drawing/2010/main" val="0"/>
              </a:ext>
            </a:extLst>
          </a:blip>
          <a:srcRect l="16687" t="9195" r="15288" b="12715"/>
          <a:stretch/>
        </p:blipFill>
        <p:spPr bwMode="auto">
          <a:xfrm>
            <a:off x="5102094" y="3277416"/>
            <a:ext cx="3584706" cy="230445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292509804"/>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855516"/>
            <a:ext cx="8229600" cy="646331"/>
          </a:xfrm>
          <a:noFill/>
        </p:spPr>
        <p:txBody>
          <a:bodyPr wrap="square">
            <a:spAutoFit/>
          </a:bodyPr>
          <a:lstStyle/>
          <a:p>
            <a:pPr marL="0"/>
            <a:r>
              <a:rPr lang="en-GB" sz="3600" dirty="0"/>
              <a:t>Fred Talk</a:t>
            </a:r>
          </a:p>
        </p:txBody>
      </p:sp>
      <p:pic>
        <p:nvPicPr>
          <p:cNvPr id="1026" name="Picture 2" descr="http://www.babington.com.hk/be/wp-content/uploads/2010/05/rwi-trans.png">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23728" y="188640"/>
            <a:ext cx="4048125" cy="1666875"/>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descr="Screen Shot 2014-08-12 at 12.22.58.png">
            <a:extLst>
              <a:ext uri="{FF2B5EF4-FFF2-40B4-BE49-F238E27FC236}">
                <a16:creationId xmlns:a16="http://schemas.microsoft.com/office/drawing/2014/main" id="{D784F71E-E00D-F60D-472C-FC1826656AB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491880" y="1988840"/>
            <a:ext cx="3352552" cy="1563774"/>
          </a:xfrm>
          <a:prstGeom prst="rect">
            <a:avLst/>
          </a:prstGeom>
        </p:spPr>
      </p:pic>
      <p:sp>
        <p:nvSpPr>
          <p:cNvPr id="6" name="TextBox 5">
            <a:extLst>
              <a:ext uri="{FF2B5EF4-FFF2-40B4-BE49-F238E27FC236}">
                <a16:creationId xmlns:a16="http://schemas.microsoft.com/office/drawing/2014/main" id="{7D454B8C-5EE0-FFF2-80D3-5D5DBB3619E4}"/>
              </a:ext>
            </a:extLst>
          </p:cNvPr>
          <p:cNvSpPr txBox="1"/>
          <p:nvPr/>
        </p:nvSpPr>
        <p:spPr>
          <a:xfrm>
            <a:off x="643273" y="3755989"/>
            <a:ext cx="8029211" cy="2739211"/>
          </a:xfrm>
          <a:prstGeom prst="rect">
            <a:avLst/>
          </a:prstGeom>
          <a:noFill/>
        </p:spPr>
        <p:txBody>
          <a:bodyPr wrap="square">
            <a:spAutoFit/>
          </a:bodyPr>
          <a:lstStyle/>
          <a:p>
            <a:r>
              <a:rPr lang="en-GB" sz="3600" dirty="0"/>
              <a:t>Children can’t read until they can blend. We teach them to orally blend with Fred.</a:t>
            </a:r>
          </a:p>
          <a:p>
            <a:r>
              <a:rPr lang="en-GB" sz="3200" i="1" dirty="0">
                <a:latin typeface="Arial" charset="0"/>
              </a:rPr>
              <a:t>Children will have been playing Fred Games in nursery. We will continue these.</a:t>
            </a:r>
          </a:p>
          <a:p>
            <a:endParaRPr lang="en-GB" sz="3600" dirty="0"/>
          </a:p>
        </p:txBody>
      </p:sp>
    </p:spTree>
    <p:extLst>
      <p:ext uri="{BB962C8B-B14F-4D97-AF65-F5344CB8AC3E}">
        <p14:creationId xmlns:p14="http://schemas.microsoft.com/office/powerpoint/2010/main" val="85537683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Teaching letters</a:t>
            </a:r>
          </a:p>
        </p:txBody>
      </p:sp>
      <p:sp>
        <p:nvSpPr>
          <p:cNvPr id="3" name="Content Placeholder 2"/>
          <p:cNvSpPr>
            <a:spLocks noGrp="1"/>
          </p:cNvSpPr>
          <p:nvPr>
            <p:ph idx="1"/>
          </p:nvPr>
        </p:nvSpPr>
        <p:spPr/>
        <p:txBody>
          <a:bodyPr>
            <a:normAutofit/>
          </a:bodyPr>
          <a:lstStyle/>
          <a:p>
            <a:r>
              <a:rPr lang="en-GB" dirty="0"/>
              <a:t>We teach RWI every morning straight after registration. </a:t>
            </a:r>
          </a:p>
          <a:p>
            <a:r>
              <a:rPr lang="en-GB" dirty="0"/>
              <a:t>We introduce a new sound everyday. </a:t>
            </a:r>
          </a:p>
          <a:p>
            <a:endParaRPr lang="en-GB" dirty="0"/>
          </a:p>
          <a:p>
            <a:pPr marL="0" indent="0">
              <a:buNone/>
            </a:pPr>
            <a:endParaRPr lang="en-GB" dirty="0"/>
          </a:p>
          <a:p>
            <a:pPr marL="0" indent="0">
              <a:buNone/>
            </a:pPr>
            <a:endParaRPr lang="en-GB" dirty="0"/>
          </a:p>
        </p:txBody>
      </p:sp>
      <p:pic>
        <p:nvPicPr>
          <p:cNvPr id="4098" name="Picture 2" descr="http://www.whsmith.co.uk/pws/client/images/catalogue/products/9780/19/8460350/xlarge/9780198460350_1.jpg">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85348" y="3589907"/>
            <a:ext cx="3573304" cy="27188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3857450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Reading books</a:t>
            </a:r>
          </a:p>
        </p:txBody>
      </p:sp>
      <p:sp>
        <p:nvSpPr>
          <p:cNvPr id="3" name="Content Placeholder 2"/>
          <p:cNvSpPr>
            <a:spLocks noGrp="1"/>
          </p:cNvSpPr>
          <p:nvPr>
            <p:ph idx="1"/>
          </p:nvPr>
        </p:nvSpPr>
        <p:spPr>
          <a:xfrm>
            <a:off x="457200" y="1412776"/>
            <a:ext cx="8229600" cy="4968551"/>
          </a:xfrm>
        </p:spPr>
        <p:txBody>
          <a:bodyPr>
            <a:normAutofit fontScale="62500" lnSpcReduction="20000"/>
          </a:bodyPr>
          <a:lstStyle/>
          <a:p>
            <a:r>
              <a:rPr lang="en-GB" sz="5100" dirty="0"/>
              <a:t>Once children are settled, we give them a book corner book. For adults to read to your child.</a:t>
            </a:r>
          </a:p>
          <a:p>
            <a:r>
              <a:rPr lang="en-GB" sz="5100" dirty="0"/>
              <a:t>Once children have learnt most of the letter sounds we will send home a simple reading book. </a:t>
            </a:r>
          </a:p>
          <a:p>
            <a:r>
              <a:rPr lang="en-GB" sz="5100" dirty="0"/>
              <a:t>Support your child to recognise the letters, then blend them together to read the words.  </a:t>
            </a:r>
          </a:p>
          <a:p>
            <a:endParaRPr lang="en-GB" dirty="0"/>
          </a:p>
          <a:p>
            <a:pPr marL="0" indent="0" algn="ctr">
              <a:buNone/>
            </a:pPr>
            <a:r>
              <a:rPr lang="en-GB" sz="11400" dirty="0"/>
              <a:t>cat    bed    mad   </a:t>
            </a:r>
          </a:p>
          <a:p>
            <a:endParaRPr lang="en-GB" dirty="0"/>
          </a:p>
        </p:txBody>
      </p:sp>
      <p:pic>
        <p:nvPicPr>
          <p:cNvPr id="1026" name="Picture 2" descr="http://images.talkingphonebook.com/images/timesunion/media_library/297/842/media1.gif">
            <a:hlinkClick r:id="rId2"/>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294239" y="116632"/>
            <a:ext cx="1849761" cy="13336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1975746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20688"/>
            <a:ext cx="8229600" cy="5505475"/>
          </a:xfrm>
        </p:spPr>
        <p:txBody>
          <a:bodyPr/>
          <a:lstStyle/>
          <a:p>
            <a:r>
              <a:rPr lang="en-GB" dirty="0"/>
              <a:t>Please write in their diary. Children get a certificate if they have read 5 times. </a:t>
            </a:r>
          </a:p>
          <a:p>
            <a:r>
              <a:rPr lang="en-GB" dirty="0"/>
              <a:t>You don’t have to write anything fancy.</a:t>
            </a:r>
          </a:p>
          <a:p>
            <a:r>
              <a:rPr lang="en-GB" dirty="0"/>
              <a:t>We change the books in school. </a:t>
            </a:r>
          </a:p>
          <a:p>
            <a:r>
              <a:rPr lang="en-GB" dirty="0"/>
              <a:t>Reading with your child is the most important thing you can do to help your child's education. </a:t>
            </a:r>
          </a:p>
          <a:p>
            <a:endParaRPr lang="en-GB" dirty="0"/>
          </a:p>
        </p:txBody>
      </p:sp>
      <p:pic>
        <p:nvPicPr>
          <p:cNvPr id="4" name="Picture 3">
            <a:extLst>
              <a:ext uri="{FF2B5EF4-FFF2-40B4-BE49-F238E27FC236}">
                <a16:creationId xmlns:a16="http://schemas.microsoft.com/office/drawing/2014/main" id="{646DDA0D-C63F-EFF8-BDEC-9271349E71DD}"/>
              </a:ext>
            </a:extLst>
          </p:cNvPr>
          <p:cNvPicPr>
            <a:picLocks noChangeAspect="1"/>
          </p:cNvPicPr>
          <p:nvPr/>
        </p:nvPicPr>
        <p:blipFill rotWithShape="1">
          <a:blip r:embed="rId2"/>
          <a:srcRect l="11056" t="27054" r="68870" b="30034"/>
          <a:stretch/>
        </p:blipFill>
        <p:spPr>
          <a:xfrm>
            <a:off x="7028250" y="4293884"/>
            <a:ext cx="1857400" cy="2232248"/>
          </a:xfrm>
          <a:prstGeom prst="rect">
            <a:avLst/>
          </a:prstGeom>
        </p:spPr>
      </p:pic>
      <p:pic>
        <p:nvPicPr>
          <p:cNvPr id="2050" name="Picture 2" descr="No photo description available.">
            <a:extLst>
              <a:ext uri="{FF2B5EF4-FFF2-40B4-BE49-F238E27FC236}">
                <a16:creationId xmlns:a16="http://schemas.microsoft.com/office/drawing/2014/main" id="{05C4E9DD-A350-43F1-10B6-5DE545BE2AD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7873" b="12528"/>
          <a:stretch/>
        </p:blipFill>
        <p:spPr bwMode="auto">
          <a:xfrm>
            <a:off x="436678" y="4437112"/>
            <a:ext cx="3000375" cy="2088232"/>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No photo description available.">
            <a:extLst>
              <a:ext uri="{FF2B5EF4-FFF2-40B4-BE49-F238E27FC236}">
                <a16:creationId xmlns:a16="http://schemas.microsoft.com/office/drawing/2014/main" id="{B66C5669-E25C-4F69-D775-265B7593E707}"/>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19690" b="5948"/>
          <a:stretch/>
        </p:blipFill>
        <p:spPr bwMode="auto">
          <a:xfrm>
            <a:off x="3632320" y="4581128"/>
            <a:ext cx="3227851" cy="1800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6305143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noGrp="1"/>
          </p:cNvSpPr>
          <p:nvPr>
            <p:ph type="title"/>
          </p:nvPr>
        </p:nvSpPr>
        <p:spPr>
          <a:prstGeom prst="rect">
            <a:avLst/>
          </a:prstGeom>
        </p:spPr>
        <p:txBody>
          <a:bodyPr vert="horz" lIns="91440" tIns="45720" rIns="91440" bIns="45720" rtlCol="0" anchor="ctr">
            <a:normAutofit/>
          </a:bodyPr>
          <a:lstStyle>
            <a:lvl1pPr algn="l" defTabSz="457200" rtl="0" eaLnBrk="1" latinLnBrk="0" hangingPunct="1">
              <a:spcBef>
                <a:spcPct val="0"/>
              </a:spcBef>
              <a:buNone/>
              <a:defRPr sz="3200" b="1" kern="1200">
                <a:solidFill>
                  <a:schemeClr val="tx1">
                    <a:lumMod val="65000"/>
                    <a:lumOff val="35000"/>
                  </a:schemeClr>
                </a:solidFill>
                <a:latin typeface="Arial"/>
                <a:ea typeface="+mj-ea"/>
                <a:cs typeface="Arial"/>
              </a:defRPr>
            </a:lvl1pPr>
          </a:lstStyle>
          <a:p>
            <a:r>
              <a:rPr lang="en-US" dirty="0"/>
              <a:t>How to help your child at home…</a:t>
            </a:r>
          </a:p>
        </p:txBody>
      </p:sp>
      <p:sp>
        <p:nvSpPr>
          <p:cNvPr id="2" name="Rectangle 1"/>
          <p:cNvSpPr/>
          <p:nvPr/>
        </p:nvSpPr>
        <p:spPr>
          <a:xfrm>
            <a:off x="755576" y="3991073"/>
            <a:ext cx="7992888" cy="2554545"/>
          </a:xfrm>
          <a:prstGeom prst="rect">
            <a:avLst/>
          </a:prstGeom>
        </p:spPr>
        <p:txBody>
          <a:bodyPr wrap="square">
            <a:spAutoFit/>
          </a:bodyPr>
          <a:lstStyle/>
          <a:p>
            <a:r>
              <a:rPr lang="en-GB" sz="3200" dirty="0">
                <a:latin typeface="Calibri" charset="0"/>
              </a:rPr>
              <a:t>Reading, singing nursery rhymes</a:t>
            </a:r>
          </a:p>
          <a:p>
            <a:r>
              <a:rPr lang="en-US" sz="3200" dirty="0">
                <a:latin typeface="Calibri" charset="0"/>
              </a:rPr>
              <a:t>Practise writing their name</a:t>
            </a:r>
          </a:p>
          <a:p>
            <a:r>
              <a:rPr lang="en-US" sz="3200" dirty="0">
                <a:latin typeface="Calibri" charset="0"/>
              </a:rPr>
              <a:t>Taking their jumper off</a:t>
            </a:r>
          </a:p>
          <a:p>
            <a:r>
              <a:rPr lang="en-US" sz="3200" dirty="0">
                <a:latin typeface="Calibri" charset="0"/>
              </a:rPr>
              <a:t>Practise doing their coat up by themselves</a:t>
            </a:r>
            <a:endParaRPr lang="en-GB" sz="3200" dirty="0">
              <a:latin typeface="Calibri" charset="0"/>
            </a:endParaRPr>
          </a:p>
          <a:p>
            <a:r>
              <a:rPr lang="en-GB" sz="3200" dirty="0">
                <a:latin typeface="Calibri" charset="0"/>
              </a:rPr>
              <a:t>Toileting  </a:t>
            </a:r>
          </a:p>
        </p:txBody>
      </p:sp>
      <p:sp>
        <p:nvSpPr>
          <p:cNvPr id="3" name="AutoShape 2" descr="Oscar's tutorial - how to zip up your jacket - YouTube"/>
          <p:cNvSpPr>
            <a:spLocks noChangeAspect="1" noChangeArrowheads="1"/>
          </p:cNvSpPr>
          <p:nvPr/>
        </p:nvSpPr>
        <p:spPr bwMode="auto">
          <a:xfrm>
            <a:off x="155574" y="-144463"/>
            <a:ext cx="1320081" cy="1320085"/>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4102" name="Picture 6" descr="10,387 Zipping Up Coat Stock Photos, Pictures &amp;amp; Royalty-Free Images - iStoc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60232" y="1718431"/>
            <a:ext cx="1704694" cy="2557041"/>
          </a:xfrm>
          <a:prstGeom prst="rect">
            <a:avLst/>
          </a:prstGeom>
          <a:noFill/>
          <a:extLst>
            <a:ext uri="{909E8E84-426E-40DD-AFC4-6F175D3DCCD1}">
              <a14:hiddenFill xmlns:a14="http://schemas.microsoft.com/office/drawing/2010/main">
                <a:solidFill>
                  <a:srgbClr val="FFFFFF"/>
                </a:solidFill>
              </a14:hiddenFill>
            </a:ext>
          </a:extLst>
        </p:spPr>
      </p:pic>
      <p:pic>
        <p:nvPicPr>
          <p:cNvPr id="4106" name="Picture 10" descr="FREE Name Tracing Worksheet Printable + Font Choice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582189" y="1417638"/>
            <a:ext cx="2339661" cy="2423220"/>
          </a:xfrm>
          <a:prstGeom prst="rect">
            <a:avLst/>
          </a:prstGeom>
          <a:noFill/>
          <a:extLst>
            <a:ext uri="{909E8E84-426E-40DD-AFC4-6F175D3DCCD1}">
              <a14:hiddenFill xmlns:a14="http://schemas.microsoft.com/office/drawing/2010/main">
                <a:solidFill>
                  <a:srgbClr val="FFFFFF"/>
                </a:solidFill>
              </a14:hiddenFill>
            </a:ext>
          </a:extLst>
        </p:spPr>
      </p:pic>
      <p:sp>
        <p:nvSpPr>
          <p:cNvPr id="8" name="AutoShape 12" descr="Bedtime For You | Personalized Bedtime Story Book for Kids | Wonderbly"/>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4110" name="Picture 14" descr="Eight bedtime stories to read to children of all ages"/>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15988" y="1307198"/>
            <a:ext cx="2635582" cy="26355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6756754"/>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94122"/>
          </a:xfrm>
        </p:spPr>
        <p:txBody>
          <a:bodyPr/>
          <a:lstStyle/>
          <a:p>
            <a:r>
              <a:rPr lang="en-GB" dirty="0"/>
              <a:t>Name Writing</a:t>
            </a:r>
          </a:p>
        </p:txBody>
      </p:sp>
      <p:sp>
        <p:nvSpPr>
          <p:cNvPr id="4" name="Content Placeholder 3"/>
          <p:cNvSpPr>
            <a:spLocks noGrp="1"/>
          </p:cNvSpPr>
          <p:nvPr>
            <p:ph idx="1"/>
          </p:nvPr>
        </p:nvSpPr>
        <p:spPr>
          <a:xfrm>
            <a:off x="467544" y="1130261"/>
            <a:ext cx="8229600" cy="4525963"/>
          </a:xfrm>
        </p:spPr>
        <p:txBody>
          <a:bodyPr/>
          <a:lstStyle/>
          <a:p>
            <a:r>
              <a:rPr lang="en-GB" dirty="0"/>
              <a:t>Children need to write their name with a Capital letter at the beginning. All other letters should be lower case. E.g. Amelia not AMELIA, Thomas not THOMAS </a:t>
            </a:r>
          </a:p>
          <a:p>
            <a:r>
              <a:rPr lang="en-GB" dirty="0"/>
              <a:t>Help your child to hold their pencil correctly. </a:t>
            </a:r>
          </a:p>
        </p:txBody>
      </p:sp>
      <p:pic>
        <p:nvPicPr>
          <p:cNvPr id="1028" name="Picture 4" descr=" Simple drawing showing how to hold the pencil in the tripod grip - drawyourworld.com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27784" y="3789040"/>
            <a:ext cx="4464495" cy="28464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37314529"/>
      </p:ext>
    </p:extLst>
  </p:cSld>
  <p:clrMapOvr>
    <a:masterClrMapping/>
  </p:clrMapOvr>
  <p:transition spd="slow">
    <p:wip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Be excited and positive</a:t>
            </a:r>
          </a:p>
        </p:txBody>
      </p:sp>
      <p:sp>
        <p:nvSpPr>
          <p:cNvPr id="3" name="Content Placeholder 2"/>
          <p:cNvSpPr>
            <a:spLocks noGrp="1"/>
          </p:cNvSpPr>
          <p:nvPr>
            <p:ph idx="1"/>
          </p:nvPr>
        </p:nvSpPr>
        <p:spPr/>
        <p:txBody>
          <a:bodyPr/>
          <a:lstStyle/>
          <a:p>
            <a:r>
              <a:rPr lang="en-GB" dirty="0"/>
              <a:t>Any worries, let us know. We want your children to be happy in school. </a:t>
            </a:r>
          </a:p>
          <a:p>
            <a:r>
              <a:rPr lang="en-GB" dirty="0"/>
              <a:t>If you are positive about school, children will be. </a:t>
            </a:r>
          </a:p>
          <a:p>
            <a:r>
              <a:rPr lang="en-GB" dirty="0"/>
              <a:t>We will look after them. </a:t>
            </a:r>
          </a:p>
          <a:p>
            <a:r>
              <a:rPr lang="en-GB" dirty="0"/>
              <a:t>We will ring you or see you at the end of the day if there have been any issues. </a:t>
            </a:r>
          </a:p>
          <a:p>
            <a:pPr marL="0" indent="0">
              <a:buNone/>
            </a:pPr>
            <a:endParaRPr lang="en-GB" dirty="0"/>
          </a:p>
        </p:txBody>
      </p:sp>
    </p:spTree>
    <p:extLst>
      <p:ext uri="{BB962C8B-B14F-4D97-AF65-F5344CB8AC3E}">
        <p14:creationId xmlns:p14="http://schemas.microsoft.com/office/powerpoint/2010/main" val="3842378528"/>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Some of your worries answered</a:t>
            </a:r>
          </a:p>
        </p:txBody>
      </p:sp>
      <p:sp>
        <p:nvSpPr>
          <p:cNvPr id="3" name="Content Placeholder 2"/>
          <p:cNvSpPr>
            <a:spLocks noGrp="1"/>
          </p:cNvSpPr>
          <p:nvPr>
            <p:ph idx="1"/>
          </p:nvPr>
        </p:nvSpPr>
        <p:spPr>
          <a:xfrm>
            <a:off x="467544" y="1340768"/>
            <a:ext cx="8229600" cy="4925144"/>
          </a:xfrm>
        </p:spPr>
        <p:txBody>
          <a:bodyPr>
            <a:normAutofit/>
          </a:bodyPr>
          <a:lstStyle/>
          <a:p>
            <a:pPr marL="0" indent="0">
              <a:buNone/>
            </a:pPr>
            <a:r>
              <a:rPr lang="en-GB" b="1" dirty="0"/>
              <a:t>The school day is longer than nursery </a:t>
            </a:r>
            <a:r>
              <a:rPr lang="en-GB" dirty="0"/>
              <a:t>- </a:t>
            </a:r>
            <a:r>
              <a:rPr lang="en-GB" sz="2400" dirty="0"/>
              <a:t>This is why we have introduced shorter days at the beginning of the year. If children are tired in the afternoon we are happy for them to have some quiet time on our sofa. </a:t>
            </a:r>
          </a:p>
          <a:p>
            <a:pPr marL="0" indent="0">
              <a:buNone/>
            </a:pPr>
            <a:endParaRPr lang="en-GB" sz="2400" dirty="0"/>
          </a:p>
          <a:p>
            <a:pPr marL="0" indent="0">
              <a:buNone/>
            </a:pPr>
            <a:r>
              <a:rPr lang="en-GB" dirty="0"/>
              <a:t>My child is left handed – </a:t>
            </a:r>
            <a:r>
              <a:rPr lang="en-GB" sz="2400" dirty="0"/>
              <a:t>We are used to teaching both right and left handed children.</a:t>
            </a:r>
          </a:p>
          <a:p>
            <a:pPr marL="0" indent="0">
              <a:buNone/>
            </a:pPr>
            <a:endParaRPr lang="en-GB" dirty="0"/>
          </a:p>
          <a:p>
            <a:pPr marL="0" indent="0">
              <a:buNone/>
            </a:pPr>
            <a:r>
              <a:rPr lang="en-GB" dirty="0"/>
              <a:t>My child’s friend is in the other class – </a:t>
            </a:r>
            <a:r>
              <a:rPr lang="en-GB" sz="2400" dirty="0"/>
              <a:t>Don’t worry children mix throughout the day.  </a:t>
            </a:r>
          </a:p>
          <a:p>
            <a:endParaRPr lang="en-GB" dirty="0"/>
          </a:p>
        </p:txBody>
      </p:sp>
    </p:spTree>
    <p:extLst>
      <p:ext uri="{BB962C8B-B14F-4D97-AF65-F5344CB8AC3E}">
        <p14:creationId xmlns:p14="http://schemas.microsoft.com/office/powerpoint/2010/main" val="1978236609"/>
      </p:ext>
    </p:extLst>
  </p:cSld>
  <p:clrMapOvr>
    <a:masterClrMapping/>
  </p:clrMapOvr>
  <p:transition spd="slow">
    <p:wip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04664"/>
            <a:ext cx="8229600" cy="6192688"/>
          </a:xfrm>
        </p:spPr>
        <p:txBody>
          <a:bodyPr>
            <a:normAutofit lnSpcReduction="10000"/>
          </a:bodyPr>
          <a:lstStyle/>
          <a:p>
            <a:pPr marL="0" indent="0">
              <a:buNone/>
            </a:pPr>
            <a:r>
              <a:rPr lang="en-GB" dirty="0"/>
              <a:t>My child might not like school dinners – </a:t>
            </a:r>
            <a:r>
              <a:rPr lang="en-GB" sz="2400" dirty="0"/>
              <a:t>Lunch staff will let us know if they haven’t eaten anything and we will tell you. Children can swap to pack lunches at a later date. </a:t>
            </a:r>
          </a:p>
          <a:p>
            <a:pPr marL="0" indent="0">
              <a:buNone/>
            </a:pPr>
            <a:endParaRPr lang="en-GB" sz="2400" dirty="0"/>
          </a:p>
          <a:p>
            <a:pPr marL="0" indent="0">
              <a:buNone/>
            </a:pPr>
            <a:r>
              <a:rPr lang="en-GB" dirty="0"/>
              <a:t>How does it work having 2 teachers? – </a:t>
            </a:r>
            <a:r>
              <a:rPr lang="en-GB" sz="2400" dirty="0"/>
              <a:t>All 3 teachers work and plan together. Mrs Denton and Mrs Bradley are both in school every Tuesday afternoon. We email and text each other all the time!! </a:t>
            </a:r>
          </a:p>
          <a:p>
            <a:pPr marL="0" indent="0">
              <a:buNone/>
            </a:pPr>
            <a:endParaRPr lang="en-GB" sz="2400" dirty="0"/>
          </a:p>
          <a:p>
            <a:pPr marL="0" indent="0">
              <a:buNone/>
            </a:pPr>
            <a:r>
              <a:rPr lang="en-GB" dirty="0"/>
              <a:t>My Child doesn’t speak much English </a:t>
            </a:r>
            <a:r>
              <a:rPr lang="en-GB" sz="2400" dirty="0"/>
              <a:t>– Children pick up English very quickly, especially if they are fluent in their own language. We also have Mrs K. </a:t>
            </a:r>
          </a:p>
          <a:p>
            <a:pPr marL="0" indent="0">
              <a:buNone/>
            </a:pPr>
            <a:endParaRPr lang="en-GB" sz="2400" dirty="0"/>
          </a:p>
          <a:p>
            <a:pPr marL="0" indent="0">
              <a:buNone/>
            </a:pPr>
            <a:r>
              <a:rPr lang="en-GB" dirty="0"/>
              <a:t>Where is ‘the unit’ – </a:t>
            </a:r>
            <a:r>
              <a:rPr lang="en-GB" sz="2400" dirty="0"/>
              <a:t>Come with us now and we will show you. </a:t>
            </a:r>
          </a:p>
          <a:p>
            <a:pPr marL="0" indent="0">
              <a:buNone/>
            </a:pPr>
            <a:endParaRPr lang="en-GB" sz="2400" dirty="0"/>
          </a:p>
          <a:p>
            <a:pPr marL="0" indent="0">
              <a:buNone/>
            </a:pPr>
            <a:endParaRPr lang="en-GB" sz="2400" dirty="0"/>
          </a:p>
        </p:txBody>
      </p:sp>
    </p:spTree>
    <p:extLst>
      <p:ext uri="{BB962C8B-B14F-4D97-AF65-F5344CB8AC3E}">
        <p14:creationId xmlns:p14="http://schemas.microsoft.com/office/powerpoint/2010/main" val="2255719532"/>
      </p:ext>
    </p:extLst>
  </p:cSld>
  <p:clrMapOvr>
    <a:masterClrMapping/>
  </p:clrMapOvr>
  <p:transition spd="slow">
    <p:wipe/>
  </p:transition>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3944</TotalTime>
  <Words>873</Words>
  <Application>Microsoft Office PowerPoint</Application>
  <PresentationFormat>On-screen Show (4:3)</PresentationFormat>
  <Paragraphs>95</Paragraphs>
  <Slides>20</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20</vt:i4>
      </vt:variant>
    </vt:vector>
  </HeadingPairs>
  <TitlesOfParts>
    <vt:vector size="24" baseType="lpstr">
      <vt:lpstr>Arial</vt:lpstr>
      <vt:lpstr>Calibri</vt:lpstr>
      <vt:lpstr>Times New Roman</vt:lpstr>
      <vt:lpstr>Office Theme</vt:lpstr>
      <vt:lpstr>Welcome to Reception or F2</vt:lpstr>
      <vt:lpstr>Important Dates</vt:lpstr>
      <vt:lpstr>Working together</vt:lpstr>
      <vt:lpstr>Start and Finish times</vt:lpstr>
      <vt:lpstr>PowerPoint Presentation</vt:lpstr>
      <vt:lpstr>What does my child need?</vt:lpstr>
      <vt:lpstr>Independence</vt:lpstr>
      <vt:lpstr>PowerPoint Presentation</vt:lpstr>
      <vt:lpstr>P.E. </vt:lpstr>
      <vt:lpstr>Maths - Subitising </vt:lpstr>
      <vt:lpstr>PowerPoint Presentation</vt:lpstr>
      <vt:lpstr>PowerPoint Presentation</vt:lpstr>
      <vt:lpstr>Teaching letters</vt:lpstr>
      <vt:lpstr>Reading books</vt:lpstr>
      <vt:lpstr>PowerPoint Presentation</vt:lpstr>
      <vt:lpstr>How to help your child at home…</vt:lpstr>
      <vt:lpstr>Name Writing</vt:lpstr>
      <vt:lpstr>Be excited and positive</vt:lpstr>
      <vt:lpstr>Some of your worries answered</vt:lpstr>
      <vt:lpstr>PowerPoint Presentation</vt:lpstr>
    </vt:vector>
  </TitlesOfParts>
  <Company>Asquith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Key Stage one</dc:title>
  <dc:creator>HBradley</dc:creator>
  <cp:lastModifiedBy>Hariette Bradley</cp:lastModifiedBy>
  <cp:revision>82</cp:revision>
  <dcterms:created xsi:type="dcterms:W3CDTF">2014-09-15T09:05:38Z</dcterms:created>
  <dcterms:modified xsi:type="dcterms:W3CDTF">2023-07-03T12:05:39Z</dcterms:modified>
</cp:coreProperties>
</file>